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0"/>
  </p:notesMasterIdLst>
  <p:sldIdLst>
    <p:sldId id="816" r:id="rId2"/>
    <p:sldId id="815" r:id="rId3"/>
    <p:sldId id="257" r:id="rId4"/>
    <p:sldId id="259" r:id="rId5"/>
    <p:sldId id="426" r:id="rId6"/>
    <p:sldId id="406" r:id="rId7"/>
    <p:sldId id="798" r:id="rId8"/>
    <p:sldId id="283" r:id="rId9"/>
    <p:sldId id="446" r:id="rId10"/>
    <p:sldId id="311" r:id="rId11"/>
    <p:sldId id="461" r:id="rId12"/>
    <p:sldId id="455" r:id="rId13"/>
    <p:sldId id="447" r:id="rId14"/>
    <p:sldId id="449" r:id="rId15"/>
    <p:sldId id="800" r:id="rId16"/>
    <p:sldId id="428" r:id="rId17"/>
    <p:sldId id="429" r:id="rId18"/>
    <p:sldId id="433" r:id="rId19"/>
    <p:sldId id="431" r:id="rId20"/>
    <p:sldId id="806" r:id="rId21"/>
    <p:sldId id="807" r:id="rId22"/>
    <p:sldId id="808" r:id="rId23"/>
    <p:sldId id="810" r:id="rId24"/>
    <p:sldId id="811" r:id="rId25"/>
    <p:sldId id="812" r:id="rId26"/>
    <p:sldId id="813" r:id="rId27"/>
    <p:sldId id="793" r:id="rId28"/>
    <p:sldId id="443" r:id="rId29"/>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8084084-B1B6-4DC6-A39F-29EA6446A970}" type="datetimeFigureOut">
              <a:rPr lang="ar-SA" smtClean="0"/>
              <a:t>22/11/1445</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721241E-C70C-488B-9784-9E68464B4A95}" type="slidenum">
              <a:rPr lang="ar-SA" smtClean="0"/>
              <a:t>‹#›</a:t>
            </a:fld>
            <a:endParaRPr lang="ar-SA"/>
          </a:p>
        </p:txBody>
      </p:sp>
    </p:spTree>
    <p:extLst>
      <p:ext uri="{BB962C8B-B14F-4D97-AF65-F5344CB8AC3E}">
        <p14:creationId xmlns:p14="http://schemas.microsoft.com/office/powerpoint/2010/main" val="162274915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B82AD312-EF81-4404-A807-E0821273DD31}" type="slidenum">
              <a:rPr lang="ar-SA" smtClean="0"/>
              <a:t>5</a:t>
            </a:fld>
            <a:endParaRPr lang="ar-SA"/>
          </a:p>
        </p:txBody>
      </p:sp>
    </p:spTree>
    <p:extLst>
      <p:ext uri="{BB962C8B-B14F-4D97-AF65-F5344CB8AC3E}">
        <p14:creationId xmlns:p14="http://schemas.microsoft.com/office/powerpoint/2010/main" val="3301716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B05EAE6-9143-4B48-B930-2D8E1D4D5237}"/>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ACE6993D-F575-426F-A59B-68AE751D3C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7578452B-CDD8-466A-ABF6-4299B0ADC631}"/>
              </a:ext>
            </a:extLst>
          </p:cNvPr>
          <p:cNvSpPr>
            <a:spLocks noGrp="1"/>
          </p:cNvSpPr>
          <p:nvPr>
            <p:ph type="dt" sz="half" idx="10"/>
          </p:nvPr>
        </p:nvSpPr>
        <p:spPr/>
        <p:txBody>
          <a:bodyPr/>
          <a:lstStyle/>
          <a:p>
            <a:fld id="{ECE05E2A-D87C-4C0F-8C82-E6E9BD8259B8}" type="datetimeFigureOut">
              <a:rPr lang="ar-SA" smtClean="0"/>
              <a:t>22/11/1445</a:t>
            </a:fld>
            <a:endParaRPr lang="ar-SA"/>
          </a:p>
        </p:txBody>
      </p:sp>
      <p:sp>
        <p:nvSpPr>
          <p:cNvPr id="5" name="عنصر نائب للتذييل 4">
            <a:extLst>
              <a:ext uri="{FF2B5EF4-FFF2-40B4-BE49-F238E27FC236}">
                <a16:creationId xmlns:a16="http://schemas.microsoft.com/office/drawing/2014/main" id="{506781CD-45F9-4425-AE67-49ECF4C5FB83}"/>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8E1553B4-CE19-4666-81B6-F2EF49416EA4}"/>
              </a:ext>
            </a:extLst>
          </p:cNvPr>
          <p:cNvSpPr>
            <a:spLocks noGrp="1"/>
          </p:cNvSpPr>
          <p:nvPr>
            <p:ph type="sldNum" sz="quarter" idx="12"/>
          </p:nvPr>
        </p:nvSpPr>
        <p:spPr/>
        <p:txBody>
          <a:bodyPr/>
          <a:lstStyle/>
          <a:p>
            <a:fld id="{A0EA15A8-DBA9-4416-9996-367FCBFCAA9C}" type="slidenum">
              <a:rPr lang="ar-SA" smtClean="0"/>
              <a:t>‹#›</a:t>
            </a:fld>
            <a:endParaRPr lang="ar-SA"/>
          </a:p>
        </p:txBody>
      </p:sp>
    </p:spTree>
    <p:extLst>
      <p:ext uri="{BB962C8B-B14F-4D97-AF65-F5344CB8AC3E}">
        <p14:creationId xmlns:p14="http://schemas.microsoft.com/office/powerpoint/2010/main" val="3220972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CFF6414-E3A4-433E-82AF-2BE4C2C1C7FB}"/>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5E122764-0DD2-4C0C-8BDD-1076CD9A7F50}"/>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1F0BC43F-B898-4316-97B7-AC8574E0EF28}"/>
              </a:ext>
            </a:extLst>
          </p:cNvPr>
          <p:cNvSpPr>
            <a:spLocks noGrp="1"/>
          </p:cNvSpPr>
          <p:nvPr>
            <p:ph type="dt" sz="half" idx="10"/>
          </p:nvPr>
        </p:nvSpPr>
        <p:spPr/>
        <p:txBody>
          <a:bodyPr/>
          <a:lstStyle/>
          <a:p>
            <a:fld id="{ECE05E2A-D87C-4C0F-8C82-E6E9BD8259B8}" type="datetimeFigureOut">
              <a:rPr lang="ar-SA" smtClean="0"/>
              <a:t>22/11/1445</a:t>
            </a:fld>
            <a:endParaRPr lang="ar-SA"/>
          </a:p>
        </p:txBody>
      </p:sp>
      <p:sp>
        <p:nvSpPr>
          <p:cNvPr id="5" name="عنصر نائب للتذييل 4">
            <a:extLst>
              <a:ext uri="{FF2B5EF4-FFF2-40B4-BE49-F238E27FC236}">
                <a16:creationId xmlns:a16="http://schemas.microsoft.com/office/drawing/2014/main" id="{A336EB05-93B7-4359-B460-BD022E8785E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C15581EF-B7A3-4547-8070-919181BC7940}"/>
              </a:ext>
            </a:extLst>
          </p:cNvPr>
          <p:cNvSpPr>
            <a:spLocks noGrp="1"/>
          </p:cNvSpPr>
          <p:nvPr>
            <p:ph type="sldNum" sz="quarter" idx="12"/>
          </p:nvPr>
        </p:nvSpPr>
        <p:spPr/>
        <p:txBody>
          <a:bodyPr/>
          <a:lstStyle/>
          <a:p>
            <a:fld id="{A0EA15A8-DBA9-4416-9996-367FCBFCAA9C}" type="slidenum">
              <a:rPr lang="ar-SA" smtClean="0"/>
              <a:t>‹#›</a:t>
            </a:fld>
            <a:endParaRPr lang="ar-SA"/>
          </a:p>
        </p:txBody>
      </p:sp>
    </p:spTree>
    <p:extLst>
      <p:ext uri="{BB962C8B-B14F-4D97-AF65-F5344CB8AC3E}">
        <p14:creationId xmlns:p14="http://schemas.microsoft.com/office/powerpoint/2010/main" val="1527670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5C2CC847-A184-484F-A293-48F988847B28}"/>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1BA8526D-4176-4DC0-927E-187875A4BFFB}"/>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F22D0B19-DF6B-4660-997F-129F795D820E}"/>
              </a:ext>
            </a:extLst>
          </p:cNvPr>
          <p:cNvSpPr>
            <a:spLocks noGrp="1"/>
          </p:cNvSpPr>
          <p:nvPr>
            <p:ph type="dt" sz="half" idx="10"/>
          </p:nvPr>
        </p:nvSpPr>
        <p:spPr/>
        <p:txBody>
          <a:bodyPr/>
          <a:lstStyle/>
          <a:p>
            <a:fld id="{ECE05E2A-D87C-4C0F-8C82-E6E9BD8259B8}" type="datetimeFigureOut">
              <a:rPr lang="ar-SA" smtClean="0"/>
              <a:t>22/11/1445</a:t>
            </a:fld>
            <a:endParaRPr lang="ar-SA"/>
          </a:p>
        </p:txBody>
      </p:sp>
      <p:sp>
        <p:nvSpPr>
          <p:cNvPr id="5" name="عنصر نائب للتذييل 4">
            <a:extLst>
              <a:ext uri="{FF2B5EF4-FFF2-40B4-BE49-F238E27FC236}">
                <a16:creationId xmlns:a16="http://schemas.microsoft.com/office/drawing/2014/main" id="{9579ABEC-E187-49BB-953F-3B5C6E88683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6C503FFE-C19D-4F90-B543-4C47ED24A8A5}"/>
              </a:ext>
            </a:extLst>
          </p:cNvPr>
          <p:cNvSpPr>
            <a:spLocks noGrp="1"/>
          </p:cNvSpPr>
          <p:nvPr>
            <p:ph type="sldNum" sz="quarter" idx="12"/>
          </p:nvPr>
        </p:nvSpPr>
        <p:spPr/>
        <p:txBody>
          <a:bodyPr/>
          <a:lstStyle/>
          <a:p>
            <a:fld id="{A0EA15A8-DBA9-4416-9996-367FCBFCAA9C}" type="slidenum">
              <a:rPr lang="ar-SA" smtClean="0"/>
              <a:t>‹#›</a:t>
            </a:fld>
            <a:endParaRPr lang="ar-SA"/>
          </a:p>
        </p:txBody>
      </p:sp>
    </p:spTree>
    <p:extLst>
      <p:ext uri="{BB962C8B-B14F-4D97-AF65-F5344CB8AC3E}">
        <p14:creationId xmlns:p14="http://schemas.microsoft.com/office/powerpoint/2010/main" val="3200900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4188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66FD1F9-1070-4C8B-BD01-0CFF56D67626}"/>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8D9A9CC9-87E1-4732-AD16-BE19D7AC7AD1}"/>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2D6DFD8C-2919-4863-96B5-C755A3FD89B0}"/>
              </a:ext>
            </a:extLst>
          </p:cNvPr>
          <p:cNvSpPr>
            <a:spLocks noGrp="1"/>
          </p:cNvSpPr>
          <p:nvPr>
            <p:ph type="dt" sz="half" idx="10"/>
          </p:nvPr>
        </p:nvSpPr>
        <p:spPr/>
        <p:txBody>
          <a:bodyPr/>
          <a:lstStyle/>
          <a:p>
            <a:fld id="{ECE05E2A-D87C-4C0F-8C82-E6E9BD8259B8}" type="datetimeFigureOut">
              <a:rPr lang="ar-SA" smtClean="0"/>
              <a:t>22/11/1445</a:t>
            </a:fld>
            <a:endParaRPr lang="ar-SA"/>
          </a:p>
        </p:txBody>
      </p:sp>
      <p:sp>
        <p:nvSpPr>
          <p:cNvPr id="5" name="عنصر نائب للتذييل 4">
            <a:extLst>
              <a:ext uri="{FF2B5EF4-FFF2-40B4-BE49-F238E27FC236}">
                <a16:creationId xmlns:a16="http://schemas.microsoft.com/office/drawing/2014/main" id="{D9D1F25B-5E34-41B2-994B-17956DD6AD8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FF5F01FF-54B2-4F8D-A9B2-F65B2F54BCB7}"/>
              </a:ext>
            </a:extLst>
          </p:cNvPr>
          <p:cNvSpPr>
            <a:spLocks noGrp="1"/>
          </p:cNvSpPr>
          <p:nvPr>
            <p:ph type="sldNum" sz="quarter" idx="12"/>
          </p:nvPr>
        </p:nvSpPr>
        <p:spPr/>
        <p:txBody>
          <a:bodyPr/>
          <a:lstStyle/>
          <a:p>
            <a:fld id="{A0EA15A8-DBA9-4416-9996-367FCBFCAA9C}" type="slidenum">
              <a:rPr lang="ar-SA" smtClean="0"/>
              <a:t>‹#›</a:t>
            </a:fld>
            <a:endParaRPr lang="ar-SA"/>
          </a:p>
        </p:txBody>
      </p:sp>
    </p:spTree>
    <p:extLst>
      <p:ext uri="{BB962C8B-B14F-4D97-AF65-F5344CB8AC3E}">
        <p14:creationId xmlns:p14="http://schemas.microsoft.com/office/powerpoint/2010/main" val="1175319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9E5ACD1-B95E-4AED-B50A-41562F157AEF}"/>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93B005C6-DF41-47C3-9ACC-E6DFBEAE29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CA78A426-1045-42BC-828C-04F1E3FF77E0}"/>
              </a:ext>
            </a:extLst>
          </p:cNvPr>
          <p:cNvSpPr>
            <a:spLocks noGrp="1"/>
          </p:cNvSpPr>
          <p:nvPr>
            <p:ph type="dt" sz="half" idx="10"/>
          </p:nvPr>
        </p:nvSpPr>
        <p:spPr/>
        <p:txBody>
          <a:bodyPr/>
          <a:lstStyle/>
          <a:p>
            <a:fld id="{ECE05E2A-D87C-4C0F-8C82-E6E9BD8259B8}" type="datetimeFigureOut">
              <a:rPr lang="ar-SA" smtClean="0"/>
              <a:t>22/11/1445</a:t>
            </a:fld>
            <a:endParaRPr lang="ar-SA"/>
          </a:p>
        </p:txBody>
      </p:sp>
      <p:sp>
        <p:nvSpPr>
          <p:cNvPr id="5" name="عنصر نائب للتذييل 4">
            <a:extLst>
              <a:ext uri="{FF2B5EF4-FFF2-40B4-BE49-F238E27FC236}">
                <a16:creationId xmlns:a16="http://schemas.microsoft.com/office/drawing/2014/main" id="{EF452885-8FEF-425A-8F13-B142E6E75559}"/>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06C3AEE1-52EB-4114-8FDE-FF183E564714}"/>
              </a:ext>
            </a:extLst>
          </p:cNvPr>
          <p:cNvSpPr>
            <a:spLocks noGrp="1"/>
          </p:cNvSpPr>
          <p:nvPr>
            <p:ph type="sldNum" sz="quarter" idx="12"/>
          </p:nvPr>
        </p:nvSpPr>
        <p:spPr/>
        <p:txBody>
          <a:bodyPr/>
          <a:lstStyle/>
          <a:p>
            <a:fld id="{A0EA15A8-DBA9-4416-9996-367FCBFCAA9C}" type="slidenum">
              <a:rPr lang="ar-SA" smtClean="0"/>
              <a:t>‹#›</a:t>
            </a:fld>
            <a:endParaRPr lang="ar-SA"/>
          </a:p>
        </p:txBody>
      </p:sp>
    </p:spTree>
    <p:extLst>
      <p:ext uri="{BB962C8B-B14F-4D97-AF65-F5344CB8AC3E}">
        <p14:creationId xmlns:p14="http://schemas.microsoft.com/office/powerpoint/2010/main" val="1742666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FC076E2-A550-4398-8491-AD3173269A91}"/>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B3D35C74-1B25-469F-8D39-5B2CDF0971C0}"/>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3DAA807A-96E1-401E-8CEB-E6760F055489}"/>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504A9213-5C5C-477B-AE40-E21EB4C4BC31}"/>
              </a:ext>
            </a:extLst>
          </p:cNvPr>
          <p:cNvSpPr>
            <a:spLocks noGrp="1"/>
          </p:cNvSpPr>
          <p:nvPr>
            <p:ph type="dt" sz="half" idx="10"/>
          </p:nvPr>
        </p:nvSpPr>
        <p:spPr/>
        <p:txBody>
          <a:bodyPr/>
          <a:lstStyle/>
          <a:p>
            <a:fld id="{ECE05E2A-D87C-4C0F-8C82-E6E9BD8259B8}" type="datetimeFigureOut">
              <a:rPr lang="ar-SA" smtClean="0"/>
              <a:t>22/11/1445</a:t>
            </a:fld>
            <a:endParaRPr lang="ar-SA"/>
          </a:p>
        </p:txBody>
      </p:sp>
      <p:sp>
        <p:nvSpPr>
          <p:cNvPr id="6" name="عنصر نائب للتذييل 5">
            <a:extLst>
              <a:ext uri="{FF2B5EF4-FFF2-40B4-BE49-F238E27FC236}">
                <a16:creationId xmlns:a16="http://schemas.microsoft.com/office/drawing/2014/main" id="{75AEF3A6-C561-45A4-84C9-AE1F126E4316}"/>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AA3BC823-1514-4270-B501-B747E78AFAAE}"/>
              </a:ext>
            </a:extLst>
          </p:cNvPr>
          <p:cNvSpPr>
            <a:spLocks noGrp="1"/>
          </p:cNvSpPr>
          <p:nvPr>
            <p:ph type="sldNum" sz="quarter" idx="12"/>
          </p:nvPr>
        </p:nvSpPr>
        <p:spPr/>
        <p:txBody>
          <a:bodyPr/>
          <a:lstStyle/>
          <a:p>
            <a:fld id="{A0EA15A8-DBA9-4416-9996-367FCBFCAA9C}" type="slidenum">
              <a:rPr lang="ar-SA" smtClean="0"/>
              <a:t>‹#›</a:t>
            </a:fld>
            <a:endParaRPr lang="ar-SA"/>
          </a:p>
        </p:txBody>
      </p:sp>
    </p:spTree>
    <p:extLst>
      <p:ext uri="{BB962C8B-B14F-4D97-AF65-F5344CB8AC3E}">
        <p14:creationId xmlns:p14="http://schemas.microsoft.com/office/powerpoint/2010/main" val="2310930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0BC74E0-BEA6-4B77-8361-366FECF21F24}"/>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1C52C0FA-EDD6-4F21-A68E-EA8418C010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E179DCB8-8C6A-40DC-9173-067D44C59412}"/>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C6E2300E-5CE2-43F2-B579-78677B5C61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8851B0E8-CA33-4093-BCDC-453023A28884}"/>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6E701F91-DEBF-421B-A834-DE2674B5299D}"/>
              </a:ext>
            </a:extLst>
          </p:cNvPr>
          <p:cNvSpPr>
            <a:spLocks noGrp="1"/>
          </p:cNvSpPr>
          <p:nvPr>
            <p:ph type="dt" sz="half" idx="10"/>
          </p:nvPr>
        </p:nvSpPr>
        <p:spPr/>
        <p:txBody>
          <a:bodyPr/>
          <a:lstStyle/>
          <a:p>
            <a:fld id="{ECE05E2A-D87C-4C0F-8C82-E6E9BD8259B8}" type="datetimeFigureOut">
              <a:rPr lang="ar-SA" smtClean="0"/>
              <a:t>22/11/1445</a:t>
            </a:fld>
            <a:endParaRPr lang="ar-SA"/>
          </a:p>
        </p:txBody>
      </p:sp>
      <p:sp>
        <p:nvSpPr>
          <p:cNvPr id="8" name="عنصر نائب للتذييل 7">
            <a:extLst>
              <a:ext uri="{FF2B5EF4-FFF2-40B4-BE49-F238E27FC236}">
                <a16:creationId xmlns:a16="http://schemas.microsoft.com/office/drawing/2014/main" id="{1524326E-F915-406D-B27B-79ABF1EEEDB0}"/>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03F75260-C9D6-494D-AB16-8F32437E5DD9}"/>
              </a:ext>
            </a:extLst>
          </p:cNvPr>
          <p:cNvSpPr>
            <a:spLocks noGrp="1"/>
          </p:cNvSpPr>
          <p:nvPr>
            <p:ph type="sldNum" sz="quarter" idx="12"/>
          </p:nvPr>
        </p:nvSpPr>
        <p:spPr/>
        <p:txBody>
          <a:bodyPr/>
          <a:lstStyle/>
          <a:p>
            <a:fld id="{A0EA15A8-DBA9-4416-9996-367FCBFCAA9C}" type="slidenum">
              <a:rPr lang="ar-SA" smtClean="0"/>
              <a:t>‹#›</a:t>
            </a:fld>
            <a:endParaRPr lang="ar-SA"/>
          </a:p>
        </p:txBody>
      </p:sp>
    </p:spTree>
    <p:extLst>
      <p:ext uri="{BB962C8B-B14F-4D97-AF65-F5344CB8AC3E}">
        <p14:creationId xmlns:p14="http://schemas.microsoft.com/office/powerpoint/2010/main" val="1942420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82F5BCA-FEFB-43A3-8D36-64611EB483D8}"/>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9FA4FD78-9838-404F-BB2C-4C9358E6B9E5}"/>
              </a:ext>
            </a:extLst>
          </p:cNvPr>
          <p:cNvSpPr>
            <a:spLocks noGrp="1"/>
          </p:cNvSpPr>
          <p:nvPr>
            <p:ph type="dt" sz="half" idx="10"/>
          </p:nvPr>
        </p:nvSpPr>
        <p:spPr/>
        <p:txBody>
          <a:bodyPr/>
          <a:lstStyle/>
          <a:p>
            <a:fld id="{ECE05E2A-D87C-4C0F-8C82-E6E9BD8259B8}" type="datetimeFigureOut">
              <a:rPr lang="ar-SA" smtClean="0"/>
              <a:t>22/11/1445</a:t>
            </a:fld>
            <a:endParaRPr lang="ar-SA"/>
          </a:p>
        </p:txBody>
      </p:sp>
      <p:sp>
        <p:nvSpPr>
          <p:cNvPr id="4" name="عنصر نائب للتذييل 3">
            <a:extLst>
              <a:ext uri="{FF2B5EF4-FFF2-40B4-BE49-F238E27FC236}">
                <a16:creationId xmlns:a16="http://schemas.microsoft.com/office/drawing/2014/main" id="{CD0C148B-DE34-499A-99AD-91490D073C4A}"/>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0B37792E-DFB1-4980-BF96-A756187B248D}"/>
              </a:ext>
            </a:extLst>
          </p:cNvPr>
          <p:cNvSpPr>
            <a:spLocks noGrp="1"/>
          </p:cNvSpPr>
          <p:nvPr>
            <p:ph type="sldNum" sz="quarter" idx="12"/>
          </p:nvPr>
        </p:nvSpPr>
        <p:spPr/>
        <p:txBody>
          <a:bodyPr/>
          <a:lstStyle/>
          <a:p>
            <a:fld id="{A0EA15A8-DBA9-4416-9996-367FCBFCAA9C}" type="slidenum">
              <a:rPr lang="ar-SA" smtClean="0"/>
              <a:t>‹#›</a:t>
            </a:fld>
            <a:endParaRPr lang="ar-SA"/>
          </a:p>
        </p:txBody>
      </p:sp>
    </p:spTree>
    <p:extLst>
      <p:ext uri="{BB962C8B-B14F-4D97-AF65-F5344CB8AC3E}">
        <p14:creationId xmlns:p14="http://schemas.microsoft.com/office/powerpoint/2010/main" val="263802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4FA71252-2517-4E4D-A838-5CD05A9870BE}"/>
              </a:ext>
            </a:extLst>
          </p:cNvPr>
          <p:cNvSpPr>
            <a:spLocks noGrp="1"/>
          </p:cNvSpPr>
          <p:nvPr>
            <p:ph type="dt" sz="half" idx="10"/>
          </p:nvPr>
        </p:nvSpPr>
        <p:spPr/>
        <p:txBody>
          <a:bodyPr/>
          <a:lstStyle/>
          <a:p>
            <a:fld id="{ECE05E2A-D87C-4C0F-8C82-E6E9BD8259B8}" type="datetimeFigureOut">
              <a:rPr lang="ar-SA" smtClean="0"/>
              <a:t>22/11/1445</a:t>
            </a:fld>
            <a:endParaRPr lang="ar-SA"/>
          </a:p>
        </p:txBody>
      </p:sp>
      <p:sp>
        <p:nvSpPr>
          <p:cNvPr id="3" name="عنصر نائب للتذييل 2">
            <a:extLst>
              <a:ext uri="{FF2B5EF4-FFF2-40B4-BE49-F238E27FC236}">
                <a16:creationId xmlns:a16="http://schemas.microsoft.com/office/drawing/2014/main" id="{D0FBEED2-EC83-4162-BD46-D7FFAE5BF682}"/>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888E4321-92AA-47F2-9248-9A9CC137548B}"/>
              </a:ext>
            </a:extLst>
          </p:cNvPr>
          <p:cNvSpPr>
            <a:spLocks noGrp="1"/>
          </p:cNvSpPr>
          <p:nvPr>
            <p:ph type="sldNum" sz="quarter" idx="12"/>
          </p:nvPr>
        </p:nvSpPr>
        <p:spPr/>
        <p:txBody>
          <a:bodyPr/>
          <a:lstStyle/>
          <a:p>
            <a:fld id="{A0EA15A8-DBA9-4416-9996-367FCBFCAA9C}" type="slidenum">
              <a:rPr lang="ar-SA" smtClean="0"/>
              <a:t>‹#›</a:t>
            </a:fld>
            <a:endParaRPr lang="ar-SA"/>
          </a:p>
        </p:txBody>
      </p:sp>
    </p:spTree>
    <p:extLst>
      <p:ext uri="{BB962C8B-B14F-4D97-AF65-F5344CB8AC3E}">
        <p14:creationId xmlns:p14="http://schemas.microsoft.com/office/powerpoint/2010/main" val="2408645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FB62E06-7D49-4C30-A6DD-5A4616202ABF}"/>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2176537B-A6E8-4139-BBA5-4B560AEB63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DAABB8C6-CFD0-47CB-B40B-636CFD4690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AB0928CF-B8B4-40EB-8F19-7D004029D960}"/>
              </a:ext>
            </a:extLst>
          </p:cNvPr>
          <p:cNvSpPr>
            <a:spLocks noGrp="1"/>
          </p:cNvSpPr>
          <p:nvPr>
            <p:ph type="dt" sz="half" idx="10"/>
          </p:nvPr>
        </p:nvSpPr>
        <p:spPr/>
        <p:txBody>
          <a:bodyPr/>
          <a:lstStyle/>
          <a:p>
            <a:fld id="{ECE05E2A-D87C-4C0F-8C82-E6E9BD8259B8}" type="datetimeFigureOut">
              <a:rPr lang="ar-SA" smtClean="0"/>
              <a:t>22/11/1445</a:t>
            </a:fld>
            <a:endParaRPr lang="ar-SA"/>
          </a:p>
        </p:txBody>
      </p:sp>
      <p:sp>
        <p:nvSpPr>
          <p:cNvPr id="6" name="عنصر نائب للتذييل 5">
            <a:extLst>
              <a:ext uri="{FF2B5EF4-FFF2-40B4-BE49-F238E27FC236}">
                <a16:creationId xmlns:a16="http://schemas.microsoft.com/office/drawing/2014/main" id="{1E564356-B6E2-43F4-89E3-00C31981D775}"/>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F24D89FB-ED35-4CC9-96F9-D7F9F848E221}"/>
              </a:ext>
            </a:extLst>
          </p:cNvPr>
          <p:cNvSpPr>
            <a:spLocks noGrp="1"/>
          </p:cNvSpPr>
          <p:nvPr>
            <p:ph type="sldNum" sz="quarter" idx="12"/>
          </p:nvPr>
        </p:nvSpPr>
        <p:spPr/>
        <p:txBody>
          <a:bodyPr/>
          <a:lstStyle/>
          <a:p>
            <a:fld id="{A0EA15A8-DBA9-4416-9996-367FCBFCAA9C}" type="slidenum">
              <a:rPr lang="ar-SA" smtClean="0"/>
              <a:t>‹#›</a:t>
            </a:fld>
            <a:endParaRPr lang="ar-SA"/>
          </a:p>
        </p:txBody>
      </p:sp>
    </p:spTree>
    <p:extLst>
      <p:ext uri="{BB962C8B-B14F-4D97-AF65-F5344CB8AC3E}">
        <p14:creationId xmlns:p14="http://schemas.microsoft.com/office/powerpoint/2010/main" val="2004580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7724504-7F1A-45B8-8031-B0D26B0414AF}"/>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F2A7A3B4-373D-43C4-B5D6-481DB3408A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B752FBA1-9ED2-4B8F-8AE9-7939113F60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C5058089-75AF-4627-8A0D-F6AEA5FEB53F}"/>
              </a:ext>
            </a:extLst>
          </p:cNvPr>
          <p:cNvSpPr>
            <a:spLocks noGrp="1"/>
          </p:cNvSpPr>
          <p:nvPr>
            <p:ph type="dt" sz="half" idx="10"/>
          </p:nvPr>
        </p:nvSpPr>
        <p:spPr/>
        <p:txBody>
          <a:bodyPr/>
          <a:lstStyle/>
          <a:p>
            <a:fld id="{ECE05E2A-D87C-4C0F-8C82-E6E9BD8259B8}" type="datetimeFigureOut">
              <a:rPr lang="ar-SA" smtClean="0"/>
              <a:t>22/11/1445</a:t>
            </a:fld>
            <a:endParaRPr lang="ar-SA"/>
          </a:p>
        </p:txBody>
      </p:sp>
      <p:sp>
        <p:nvSpPr>
          <p:cNvPr id="6" name="عنصر نائب للتذييل 5">
            <a:extLst>
              <a:ext uri="{FF2B5EF4-FFF2-40B4-BE49-F238E27FC236}">
                <a16:creationId xmlns:a16="http://schemas.microsoft.com/office/drawing/2014/main" id="{240A8A81-D806-49D3-B639-E2DB2F2A523F}"/>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43357C9E-C1D9-4DD7-8413-D99AB3982866}"/>
              </a:ext>
            </a:extLst>
          </p:cNvPr>
          <p:cNvSpPr>
            <a:spLocks noGrp="1"/>
          </p:cNvSpPr>
          <p:nvPr>
            <p:ph type="sldNum" sz="quarter" idx="12"/>
          </p:nvPr>
        </p:nvSpPr>
        <p:spPr/>
        <p:txBody>
          <a:bodyPr/>
          <a:lstStyle/>
          <a:p>
            <a:fld id="{A0EA15A8-DBA9-4416-9996-367FCBFCAA9C}" type="slidenum">
              <a:rPr lang="ar-SA" smtClean="0"/>
              <a:t>‹#›</a:t>
            </a:fld>
            <a:endParaRPr lang="ar-SA"/>
          </a:p>
        </p:txBody>
      </p:sp>
    </p:spTree>
    <p:extLst>
      <p:ext uri="{BB962C8B-B14F-4D97-AF65-F5344CB8AC3E}">
        <p14:creationId xmlns:p14="http://schemas.microsoft.com/office/powerpoint/2010/main" val="3753467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6BD89AB8-818A-40BF-BEC2-5F6427AA3DDF}"/>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FE9BEE61-19F0-4510-AE76-7E98E72FC4C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4070CC4F-7599-4722-B571-77932CCFFAF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CE05E2A-D87C-4C0F-8C82-E6E9BD8259B8}" type="datetimeFigureOut">
              <a:rPr lang="ar-SA" smtClean="0"/>
              <a:t>22/11/1445</a:t>
            </a:fld>
            <a:endParaRPr lang="ar-SA"/>
          </a:p>
        </p:txBody>
      </p:sp>
      <p:sp>
        <p:nvSpPr>
          <p:cNvPr id="5" name="عنصر نائب للتذييل 4">
            <a:extLst>
              <a:ext uri="{FF2B5EF4-FFF2-40B4-BE49-F238E27FC236}">
                <a16:creationId xmlns:a16="http://schemas.microsoft.com/office/drawing/2014/main" id="{3F444692-B50C-4612-9D6C-8562D8864F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9416007D-E3D0-449C-9CAE-45050F1352E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0EA15A8-DBA9-4416-9996-367FCBFCAA9C}" type="slidenum">
              <a:rPr lang="ar-SA" smtClean="0"/>
              <a:t>‹#›</a:t>
            </a:fld>
            <a:endParaRPr lang="ar-SA"/>
          </a:p>
        </p:txBody>
      </p:sp>
    </p:spTree>
    <p:extLst>
      <p:ext uri="{BB962C8B-B14F-4D97-AF65-F5344CB8AC3E}">
        <p14:creationId xmlns:p14="http://schemas.microsoft.com/office/powerpoint/2010/main" val="3327704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FE9D37F1-28A1-40E3-B801-401D03FA84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Tree>
    <p:extLst>
      <p:ext uri="{BB962C8B-B14F-4D97-AF65-F5344CB8AC3E}">
        <p14:creationId xmlns:p14="http://schemas.microsoft.com/office/powerpoint/2010/main" val="728729740"/>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AABC56-A09A-4485-AF03-35AC594A9651}"/>
              </a:ext>
            </a:extLst>
          </p:cNvPr>
          <p:cNvSpPr/>
          <p:nvPr/>
        </p:nvSpPr>
        <p:spPr>
          <a:xfrm>
            <a:off x="0" y="5199017"/>
            <a:ext cx="12192000" cy="146485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8" name="Rectangle 7">
            <a:extLst>
              <a:ext uri="{FF2B5EF4-FFF2-40B4-BE49-F238E27FC236}">
                <a16:creationId xmlns:a16="http://schemas.microsoft.com/office/drawing/2014/main" id="{FD3F011C-7BF9-4DBC-A10C-089ACA03AA7F}"/>
              </a:ext>
            </a:extLst>
          </p:cNvPr>
          <p:cNvSpPr/>
          <p:nvPr/>
        </p:nvSpPr>
        <p:spPr>
          <a:xfrm>
            <a:off x="10272464" y="5301208"/>
            <a:ext cx="45721" cy="1250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2" name="Rectangle 7">
            <a:extLst>
              <a:ext uri="{FF2B5EF4-FFF2-40B4-BE49-F238E27FC236}">
                <a16:creationId xmlns:a16="http://schemas.microsoft.com/office/drawing/2014/main" id="{061463D2-05B8-4606-8521-C35397E14256}"/>
              </a:ext>
            </a:extLst>
          </p:cNvPr>
          <p:cNvSpPr/>
          <p:nvPr/>
        </p:nvSpPr>
        <p:spPr>
          <a:xfrm>
            <a:off x="767408" y="5301208"/>
            <a:ext cx="45721" cy="1250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3" name="مستطيل 12">
            <a:extLst>
              <a:ext uri="{FF2B5EF4-FFF2-40B4-BE49-F238E27FC236}">
                <a16:creationId xmlns:a16="http://schemas.microsoft.com/office/drawing/2014/main" id="{344E8C13-C2D4-451C-8DD3-98633BEA14CC}"/>
              </a:ext>
            </a:extLst>
          </p:cNvPr>
          <p:cNvSpPr/>
          <p:nvPr/>
        </p:nvSpPr>
        <p:spPr>
          <a:xfrm>
            <a:off x="3215680" y="5517232"/>
            <a:ext cx="5405102" cy="8775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LY" sz="4800" dirty="0">
                <a:solidFill>
                  <a:schemeClr val="bg1"/>
                </a:solidFill>
                <a:cs typeface="PT Bold Heading" panose="02010400000000000000" pitchFamily="2" charset="-78"/>
              </a:rPr>
              <a:t>التعرف على المشاركين</a:t>
            </a:r>
            <a:endParaRPr lang="ar-SA" sz="4800" dirty="0">
              <a:solidFill>
                <a:schemeClr val="bg1"/>
              </a:solidFill>
              <a:cs typeface="PT Bold Heading" panose="02010400000000000000" pitchFamily="2" charset="-78"/>
            </a:endParaRPr>
          </a:p>
        </p:txBody>
      </p:sp>
    </p:spTree>
    <p:extLst>
      <p:ext uri="{BB962C8B-B14F-4D97-AF65-F5344CB8AC3E}">
        <p14:creationId xmlns:p14="http://schemas.microsoft.com/office/powerpoint/2010/main" val="2498161071"/>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ستطيل 12">
            <a:extLst>
              <a:ext uri="{FF2B5EF4-FFF2-40B4-BE49-F238E27FC236}">
                <a16:creationId xmlns:a16="http://schemas.microsoft.com/office/drawing/2014/main" id="{CE3C4990-CC83-450E-AFD0-85A46B3819EC}"/>
              </a:ext>
            </a:extLst>
          </p:cNvPr>
          <p:cNvSpPr/>
          <p:nvPr/>
        </p:nvSpPr>
        <p:spPr>
          <a:xfrm>
            <a:off x="346088" y="-17023"/>
            <a:ext cx="5405102" cy="8775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LY" sz="4800" dirty="0">
                <a:solidFill>
                  <a:schemeClr val="tx1"/>
                </a:solidFill>
                <a:cs typeface="PT Bold Heading" panose="02010400000000000000" pitchFamily="2" charset="-78"/>
              </a:rPr>
              <a:t>التعرف على المشاركين</a:t>
            </a:r>
            <a:endParaRPr lang="ar-SA" sz="4800" dirty="0">
              <a:solidFill>
                <a:schemeClr val="tx1"/>
              </a:solidFill>
              <a:cs typeface="PT Bold Heading" panose="02010400000000000000" pitchFamily="2" charset="-78"/>
            </a:endParaRPr>
          </a:p>
        </p:txBody>
      </p:sp>
      <p:grpSp>
        <p:nvGrpSpPr>
          <p:cNvPr id="27" name="Group 21">
            <a:extLst>
              <a:ext uri="{FF2B5EF4-FFF2-40B4-BE49-F238E27FC236}">
                <a16:creationId xmlns:a16="http://schemas.microsoft.com/office/drawing/2014/main" id="{048FB06B-4028-4AAD-8365-5934C50FDC80}"/>
              </a:ext>
            </a:extLst>
          </p:cNvPr>
          <p:cNvGrpSpPr/>
          <p:nvPr/>
        </p:nvGrpSpPr>
        <p:grpSpPr>
          <a:xfrm>
            <a:off x="1613344" y="1412771"/>
            <a:ext cx="4482656" cy="568613"/>
            <a:chOff x="910304" y="3885057"/>
            <a:chExt cx="4482656" cy="568613"/>
          </a:xfrm>
        </p:grpSpPr>
        <p:sp>
          <p:nvSpPr>
            <p:cNvPr id="28" name="Freeform: Shape 6">
              <a:extLst>
                <a:ext uri="{FF2B5EF4-FFF2-40B4-BE49-F238E27FC236}">
                  <a16:creationId xmlns:a16="http://schemas.microsoft.com/office/drawing/2014/main" id="{9716F658-0DCA-4BDF-8D99-EFA826CAF75C}"/>
                </a:ext>
              </a:extLst>
            </p:cNvPr>
            <p:cNvSpPr/>
            <p:nvPr/>
          </p:nvSpPr>
          <p:spPr>
            <a:xfrm>
              <a:off x="910304" y="3885057"/>
              <a:ext cx="2105025" cy="552450"/>
            </a:xfrm>
            <a:custGeom>
              <a:avLst/>
              <a:gdLst>
                <a:gd name="connsiteX0" fmla="*/ 14288 w 2105025"/>
                <a:gd name="connsiteY0" fmla="*/ 545782 h 552450"/>
                <a:gd name="connsiteX1" fmla="*/ 2013585 w 2105025"/>
                <a:gd name="connsiteY1" fmla="*/ 545782 h 552450"/>
                <a:gd name="connsiteX2" fmla="*/ 2097310 w 2105025"/>
                <a:gd name="connsiteY2" fmla="*/ 454438 h 552450"/>
                <a:gd name="connsiteX3" fmla="*/ 2097310 w 2105025"/>
                <a:gd name="connsiteY3" fmla="*/ 454438 h 552450"/>
                <a:gd name="connsiteX4" fmla="*/ 2097310 w 2105025"/>
                <a:gd name="connsiteY4" fmla="*/ 105632 h 552450"/>
                <a:gd name="connsiteX5" fmla="*/ 2097310 w 2105025"/>
                <a:gd name="connsiteY5" fmla="*/ 105632 h 552450"/>
                <a:gd name="connsiteX6" fmla="*/ 2013585 w 2105025"/>
                <a:gd name="connsiteY6" fmla="*/ 14288 h 552450"/>
                <a:gd name="connsiteX7" fmla="*/ 14288 w 2105025"/>
                <a:gd name="connsiteY7" fmla="*/ 14288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5025" h="552450">
                  <a:moveTo>
                    <a:pt x="14288" y="545782"/>
                  </a:moveTo>
                  <a:lnTo>
                    <a:pt x="2013585" y="545782"/>
                  </a:lnTo>
                  <a:cubicBezTo>
                    <a:pt x="2059781" y="545782"/>
                    <a:pt x="2097310" y="504920"/>
                    <a:pt x="2097310" y="454438"/>
                  </a:cubicBezTo>
                  <a:lnTo>
                    <a:pt x="2097310" y="454438"/>
                  </a:lnTo>
                  <a:lnTo>
                    <a:pt x="2097310" y="105632"/>
                  </a:lnTo>
                  <a:lnTo>
                    <a:pt x="2097310" y="105632"/>
                  </a:lnTo>
                  <a:cubicBezTo>
                    <a:pt x="2097310" y="55245"/>
                    <a:pt x="2059877" y="14288"/>
                    <a:pt x="2013585" y="14288"/>
                  </a:cubicBezTo>
                  <a:lnTo>
                    <a:pt x="14288" y="14288"/>
                  </a:lnTo>
                </a:path>
              </a:pathLst>
            </a:custGeom>
            <a:noFill/>
            <a:ln w="19050" cap="rnd">
              <a:solidFill>
                <a:srgbClr val="EFEFEF"/>
              </a:solidFill>
              <a:prstDash val="solid"/>
              <a:round/>
            </a:ln>
          </p:spPr>
          <p:txBody>
            <a:bodyPr rtlCol="0" anchor="ctr"/>
            <a:lstStyle/>
            <a:p>
              <a:endParaRPr lang="en-US" sz="1801"/>
            </a:p>
          </p:txBody>
        </p:sp>
        <p:sp>
          <p:nvSpPr>
            <p:cNvPr id="29" name="TextBox 29">
              <a:extLst>
                <a:ext uri="{FF2B5EF4-FFF2-40B4-BE49-F238E27FC236}">
                  <a16:creationId xmlns:a16="http://schemas.microsoft.com/office/drawing/2014/main" id="{37447AA3-3506-493F-B4BB-04E0CF301128}"/>
                </a:ext>
              </a:extLst>
            </p:cNvPr>
            <p:cNvSpPr txBox="1"/>
            <p:nvPr/>
          </p:nvSpPr>
          <p:spPr>
            <a:xfrm>
              <a:off x="1112439" y="3942938"/>
              <a:ext cx="184731" cy="400110"/>
            </a:xfrm>
            <a:prstGeom prst="rect">
              <a:avLst/>
            </a:prstGeom>
            <a:noFill/>
          </p:spPr>
          <p:txBody>
            <a:bodyPr wrap="none" rtlCol="0">
              <a:spAutoFit/>
            </a:bodyPr>
            <a:lstStyle/>
            <a:p>
              <a:endParaRPr lang="en-US" sz="2000" b="1" dirty="0">
                <a:solidFill>
                  <a:schemeClr val="accent1"/>
                </a:solidFill>
              </a:endParaRPr>
            </a:p>
          </p:txBody>
        </p:sp>
        <p:grpSp>
          <p:nvGrpSpPr>
            <p:cNvPr id="30" name="Group 1">
              <a:extLst>
                <a:ext uri="{FF2B5EF4-FFF2-40B4-BE49-F238E27FC236}">
                  <a16:creationId xmlns:a16="http://schemas.microsoft.com/office/drawing/2014/main" id="{67C9C916-3F90-4A6B-8967-F6E5DD6991E5}"/>
                </a:ext>
              </a:extLst>
            </p:cNvPr>
            <p:cNvGrpSpPr/>
            <p:nvPr/>
          </p:nvGrpSpPr>
          <p:grpSpPr>
            <a:xfrm>
              <a:off x="3151632" y="3885057"/>
              <a:ext cx="2241328" cy="568613"/>
              <a:chOff x="3151632" y="3885057"/>
              <a:chExt cx="2241328" cy="568613"/>
            </a:xfrm>
          </p:grpSpPr>
          <p:sp>
            <p:nvSpPr>
              <p:cNvPr id="31" name="Freeform: Shape 3">
                <a:extLst>
                  <a:ext uri="{FF2B5EF4-FFF2-40B4-BE49-F238E27FC236}">
                    <a16:creationId xmlns:a16="http://schemas.microsoft.com/office/drawing/2014/main" id="{F12952FF-7DEC-4869-9B07-975FEAB3C5B9}"/>
                  </a:ext>
                </a:extLst>
              </p:cNvPr>
              <p:cNvSpPr/>
              <p:nvPr/>
            </p:nvSpPr>
            <p:spPr>
              <a:xfrm>
                <a:off x="3151632" y="3885057"/>
                <a:ext cx="2105025" cy="552450"/>
              </a:xfrm>
              <a:custGeom>
                <a:avLst/>
                <a:gdLst>
                  <a:gd name="connsiteX0" fmla="*/ 2097310 w 2105025"/>
                  <a:gd name="connsiteY0" fmla="*/ 545782 h 552450"/>
                  <a:gd name="connsiteX1" fmla="*/ 98012 w 2105025"/>
                  <a:gd name="connsiteY1" fmla="*/ 545782 h 552450"/>
                  <a:gd name="connsiteX2" fmla="*/ 14288 w 2105025"/>
                  <a:gd name="connsiteY2" fmla="*/ 454438 h 552450"/>
                  <a:gd name="connsiteX3" fmla="*/ 14288 w 2105025"/>
                  <a:gd name="connsiteY3" fmla="*/ 454438 h 552450"/>
                  <a:gd name="connsiteX4" fmla="*/ 14288 w 2105025"/>
                  <a:gd name="connsiteY4" fmla="*/ 105632 h 552450"/>
                  <a:gd name="connsiteX5" fmla="*/ 14288 w 2105025"/>
                  <a:gd name="connsiteY5" fmla="*/ 105632 h 552450"/>
                  <a:gd name="connsiteX6" fmla="*/ 98012 w 2105025"/>
                  <a:gd name="connsiteY6" fmla="*/ 14288 h 552450"/>
                  <a:gd name="connsiteX7" fmla="*/ 2097310 w 2105025"/>
                  <a:gd name="connsiteY7" fmla="*/ 14288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5025" h="552450">
                    <a:moveTo>
                      <a:pt x="2097310" y="545782"/>
                    </a:moveTo>
                    <a:lnTo>
                      <a:pt x="98012" y="545782"/>
                    </a:lnTo>
                    <a:cubicBezTo>
                      <a:pt x="51816" y="545782"/>
                      <a:pt x="14288" y="504920"/>
                      <a:pt x="14288" y="454438"/>
                    </a:cubicBezTo>
                    <a:lnTo>
                      <a:pt x="14288" y="454438"/>
                    </a:lnTo>
                    <a:lnTo>
                      <a:pt x="14288" y="105632"/>
                    </a:lnTo>
                    <a:lnTo>
                      <a:pt x="14288" y="105632"/>
                    </a:lnTo>
                    <a:cubicBezTo>
                      <a:pt x="14288" y="55245"/>
                      <a:pt x="51721" y="14288"/>
                      <a:pt x="98012" y="14288"/>
                    </a:cubicBezTo>
                    <a:lnTo>
                      <a:pt x="2097310" y="14288"/>
                    </a:lnTo>
                  </a:path>
                </a:pathLst>
              </a:custGeom>
              <a:noFill/>
              <a:ln w="19050" cap="rnd">
                <a:solidFill>
                  <a:srgbClr val="EFEFEF"/>
                </a:solidFill>
                <a:prstDash val="solid"/>
                <a:round/>
              </a:ln>
            </p:spPr>
            <p:txBody>
              <a:bodyPr rtlCol="0" anchor="ctr"/>
              <a:lstStyle/>
              <a:p>
                <a:endParaRPr lang="en-US" sz="1801"/>
              </a:p>
            </p:txBody>
          </p:sp>
          <p:sp>
            <p:nvSpPr>
              <p:cNvPr id="32" name="TextBox 30">
                <a:extLst>
                  <a:ext uri="{FF2B5EF4-FFF2-40B4-BE49-F238E27FC236}">
                    <a16:creationId xmlns:a16="http://schemas.microsoft.com/office/drawing/2014/main" id="{27419B60-B07D-4F2E-B11D-37A7FA8C8880}"/>
                  </a:ext>
                </a:extLst>
              </p:cNvPr>
              <p:cNvSpPr txBox="1"/>
              <p:nvPr/>
            </p:nvSpPr>
            <p:spPr>
              <a:xfrm>
                <a:off x="3201826" y="3992005"/>
                <a:ext cx="2191134" cy="461665"/>
              </a:xfrm>
              <a:prstGeom prst="rect">
                <a:avLst/>
              </a:prstGeom>
              <a:noFill/>
            </p:spPr>
            <p:txBody>
              <a:bodyPr wrap="square" rtlCol="0">
                <a:spAutoFit/>
              </a:bodyPr>
              <a:lstStyle/>
              <a:p>
                <a:pPr algn="ctr"/>
                <a:r>
                  <a:rPr lang="ar-SA" sz="2400" dirty="0">
                    <a:solidFill>
                      <a:srgbClr val="002060"/>
                    </a:solidFill>
                    <a:cs typeface="PT Bold Heading" panose="02010400000000000000" pitchFamily="2" charset="-78"/>
                  </a:rPr>
                  <a:t>الاســــم</a:t>
                </a:r>
                <a:endParaRPr lang="en-US" sz="2400" dirty="0">
                  <a:solidFill>
                    <a:srgbClr val="002060"/>
                  </a:solidFill>
                  <a:cs typeface="PT Bold Heading" panose="02010400000000000000" pitchFamily="2" charset="-78"/>
                </a:endParaRPr>
              </a:p>
            </p:txBody>
          </p:sp>
        </p:grpSp>
      </p:grpSp>
      <p:grpSp>
        <p:nvGrpSpPr>
          <p:cNvPr id="33" name="Group 25">
            <a:extLst>
              <a:ext uri="{FF2B5EF4-FFF2-40B4-BE49-F238E27FC236}">
                <a16:creationId xmlns:a16="http://schemas.microsoft.com/office/drawing/2014/main" id="{18806663-762A-46B4-849B-125DEDBB1BDE}"/>
              </a:ext>
            </a:extLst>
          </p:cNvPr>
          <p:cNvGrpSpPr/>
          <p:nvPr/>
        </p:nvGrpSpPr>
        <p:grpSpPr>
          <a:xfrm>
            <a:off x="1559497" y="2348878"/>
            <a:ext cx="4482658" cy="585112"/>
            <a:chOff x="910304" y="4887182"/>
            <a:chExt cx="4482658" cy="585112"/>
          </a:xfrm>
        </p:grpSpPr>
        <p:sp>
          <p:nvSpPr>
            <p:cNvPr id="34" name="Freeform: Shape 7">
              <a:extLst>
                <a:ext uri="{FF2B5EF4-FFF2-40B4-BE49-F238E27FC236}">
                  <a16:creationId xmlns:a16="http://schemas.microsoft.com/office/drawing/2014/main" id="{F05CD5BE-3761-419A-B15A-996E562B5719}"/>
                </a:ext>
              </a:extLst>
            </p:cNvPr>
            <p:cNvSpPr/>
            <p:nvPr/>
          </p:nvSpPr>
          <p:spPr>
            <a:xfrm>
              <a:off x="910304" y="4887182"/>
              <a:ext cx="2105025" cy="552450"/>
            </a:xfrm>
            <a:custGeom>
              <a:avLst/>
              <a:gdLst>
                <a:gd name="connsiteX0" fmla="*/ 14288 w 2105025"/>
                <a:gd name="connsiteY0" fmla="*/ 545783 h 552450"/>
                <a:gd name="connsiteX1" fmla="*/ 2013585 w 2105025"/>
                <a:gd name="connsiteY1" fmla="*/ 545783 h 552450"/>
                <a:gd name="connsiteX2" fmla="*/ 2097310 w 2105025"/>
                <a:gd name="connsiteY2" fmla="*/ 454438 h 552450"/>
                <a:gd name="connsiteX3" fmla="*/ 2097310 w 2105025"/>
                <a:gd name="connsiteY3" fmla="*/ 454438 h 552450"/>
                <a:gd name="connsiteX4" fmla="*/ 2097310 w 2105025"/>
                <a:gd name="connsiteY4" fmla="*/ 105632 h 552450"/>
                <a:gd name="connsiteX5" fmla="*/ 2097310 w 2105025"/>
                <a:gd name="connsiteY5" fmla="*/ 105632 h 552450"/>
                <a:gd name="connsiteX6" fmla="*/ 2013585 w 2105025"/>
                <a:gd name="connsiteY6" fmla="*/ 14288 h 552450"/>
                <a:gd name="connsiteX7" fmla="*/ 14288 w 2105025"/>
                <a:gd name="connsiteY7" fmla="*/ 14288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5025" h="552450">
                  <a:moveTo>
                    <a:pt x="14288" y="545783"/>
                  </a:moveTo>
                  <a:lnTo>
                    <a:pt x="2013585" y="545783"/>
                  </a:lnTo>
                  <a:cubicBezTo>
                    <a:pt x="2059781" y="545783"/>
                    <a:pt x="2097310" y="504920"/>
                    <a:pt x="2097310" y="454438"/>
                  </a:cubicBezTo>
                  <a:lnTo>
                    <a:pt x="2097310" y="454438"/>
                  </a:lnTo>
                  <a:lnTo>
                    <a:pt x="2097310" y="105632"/>
                  </a:lnTo>
                  <a:lnTo>
                    <a:pt x="2097310" y="105632"/>
                  </a:lnTo>
                  <a:cubicBezTo>
                    <a:pt x="2097310" y="55245"/>
                    <a:pt x="2059877" y="14288"/>
                    <a:pt x="2013585" y="14288"/>
                  </a:cubicBezTo>
                  <a:lnTo>
                    <a:pt x="14288" y="14288"/>
                  </a:lnTo>
                </a:path>
              </a:pathLst>
            </a:custGeom>
            <a:noFill/>
            <a:ln w="19050" cap="rnd">
              <a:solidFill>
                <a:srgbClr val="EFEFEF"/>
              </a:solidFill>
              <a:prstDash val="solid"/>
              <a:round/>
            </a:ln>
          </p:spPr>
          <p:txBody>
            <a:bodyPr rtlCol="0" anchor="ctr"/>
            <a:lstStyle/>
            <a:p>
              <a:endParaRPr lang="en-US" sz="1801"/>
            </a:p>
          </p:txBody>
        </p:sp>
        <p:sp>
          <p:nvSpPr>
            <p:cNvPr id="35" name="TextBox 31">
              <a:extLst>
                <a:ext uri="{FF2B5EF4-FFF2-40B4-BE49-F238E27FC236}">
                  <a16:creationId xmlns:a16="http://schemas.microsoft.com/office/drawing/2014/main" id="{D8006211-BB9D-453F-812A-FFDE0ED14072}"/>
                </a:ext>
              </a:extLst>
            </p:cNvPr>
            <p:cNvSpPr txBox="1"/>
            <p:nvPr/>
          </p:nvSpPr>
          <p:spPr>
            <a:xfrm>
              <a:off x="1112439" y="4961561"/>
              <a:ext cx="184731" cy="400110"/>
            </a:xfrm>
            <a:prstGeom prst="rect">
              <a:avLst/>
            </a:prstGeom>
            <a:noFill/>
          </p:spPr>
          <p:txBody>
            <a:bodyPr wrap="none" rtlCol="0">
              <a:spAutoFit/>
            </a:bodyPr>
            <a:lstStyle/>
            <a:p>
              <a:endParaRPr lang="en-US" sz="2000" b="1" dirty="0">
                <a:solidFill>
                  <a:schemeClr val="accent1"/>
                </a:solidFill>
              </a:endParaRPr>
            </a:p>
          </p:txBody>
        </p:sp>
        <p:grpSp>
          <p:nvGrpSpPr>
            <p:cNvPr id="36" name="Group 2">
              <a:extLst>
                <a:ext uri="{FF2B5EF4-FFF2-40B4-BE49-F238E27FC236}">
                  <a16:creationId xmlns:a16="http://schemas.microsoft.com/office/drawing/2014/main" id="{B38BD9CF-AADC-4EFF-B84D-FDBCB21E9DB9}"/>
                </a:ext>
              </a:extLst>
            </p:cNvPr>
            <p:cNvGrpSpPr/>
            <p:nvPr/>
          </p:nvGrpSpPr>
          <p:grpSpPr>
            <a:xfrm>
              <a:off x="3151632" y="4887182"/>
              <a:ext cx="2241330" cy="585112"/>
              <a:chOff x="3151632" y="4887182"/>
              <a:chExt cx="2241330" cy="585112"/>
            </a:xfrm>
          </p:grpSpPr>
          <p:sp>
            <p:nvSpPr>
              <p:cNvPr id="37" name="Freeform: Shape 4">
                <a:extLst>
                  <a:ext uri="{FF2B5EF4-FFF2-40B4-BE49-F238E27FC236}">
                    <a16:creationId xmlns:a16="http://schemas.microsoft.com/office/drawing/2014/main" id="{1AF7FDF2-617C-445B-872A-5F2198E1F8B9}"/>
                  </a:ext>
                </a:extLst>
              </p:cNvPr>
              <p:cNvSpPr/>
              <p:nvPr/>
            </p:nvSpPr>
            <p:spPr>
              <a:xfrm>
                <a:off x="3151632" y="4887182"/>
                <a:ext cx="2105025" cy="552450"/>
              </a:xfrm>
              <a:custGeom>
                <a:avLst/>
                <a:gdLst>
                  <a:gd name="connsiteX0" fmla="*/ 2097310 w 2105025"/>
                  <a:gd name="connsiteY0" fmla="*/ 545783 h 552450"/>
                  <a:gd name="connsiteX1" fmla="*/ 98012 w 2105025"/>
                  <a:gd name="connsiteY1" fmla="*/ 545783 h 552450"/>
                  <a:gd name="connsiteX2" fmla="*/ 14288 w 2105025"/>
                  <a:gd name="connsiteY2" fmla="*/ 454438 h 552450"/>
                  <a:gd name="connsiteX3" fmla="*/ 14288 w 2105025"/>
                  <a:gd name="connsiteY3" fmla="*/ 454438 h 552450"/>
                  <a:gd name="connsiteX4" fmla="*/ 14288 w 2105025"/>
                  <a:gd name="connsiteY4" fmla="*/ 105632 h 552450"/>
                  <a:gd name="connsiteX5" fmla="*/ 14288 w 2105025"/>
                  <a:gd name="connsiteY5" fmla="*/ 105632 h 552450"/>
                  <a:gd name="connsiteX6" fmla="*/ 98012 w 2105025"/>
                  <a:gd name="connsiteY6" fmla="*/ 14288 h 552450"/>
                  <a:gd name="connsiteX7" fmla="*/ 2097310 w 2105025"/>
                  <a:gd name="connsiteY7" fmla="*/ 14288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5025" h="552450">
                    <a:moveTo>
                      <a:pt x="2097310" y="545783"/>
                    </a:moveTo>
                    <a:lnTo>
                      <a:pt x="98012" y="545783"/>
                    </a:lnTo>
                    <a:cubicBezTo>
                      <a:pt x="51816" y="545783"/>
                      <a:pt x="14288" y="504920"/>
                      <a:pt x="14288" y="454438"/>
                    </a:cubicBezTo>
                    <a:lnTo>
                      <a:pt x="14288" y="454438"/>
                    </a:lnTo>
                    <a:lnTo>
                      <a:pt x="14288" y="105632"/>
                    </a:lnTo>
                    <a:lnTo>
                      <a:pt x="14288" y="105632"/>
                    </a:lnTo>
                    <a:cubicBezTo>
                      <a:pt x="14288" y="55245"/>
                      <a:pt x="51721" y="14288"/>
                      <a:pt x="98012" y="14288"/>
                    </a:cubicBezTo>
                    <a:lnTo>
                      <a:pt x="2097310" y="14288"/>
                    </a:lnTo>
                  </a:path>
                </a:pathLst>
              </a:custGeom>
              <a:noFill/>
              <a:ln w="19050" cap="rnd">
                <a:solidFill>
                  <a:srgbClr val="EFEFEF"/>
                </a:solidFill>
                <a:prstDash val="solid"/>
                <a:round/>
              </a:ln>
            </p:spPr>
            <p:txBody>
              <a:bodyPr rtlCol="0" anchor="ctr"/>
              <a:lstStyle/>
              <a:p>
                <a:endParaRPr lang="en-US" sz="1801"/>
              </a:p>
            </p:txBody>
          </p:sp>
          <p:sp>
            <p:nvSpPr>
              <p:cNvPr id="38" name="TextBox 32">
                <a:extLst>
                  <a:ext uri="{FF2B5EF4-FFF2-40B4-BE49-F238E27FC236}">
                    <a16:creationId xmlns:a16="http://schemas.microsoft.com/office/drawing/2014/main" id="{D7225E65-9F12-4CBC-96D2-93DB63819340}"/>
                  </a:ext>
                </a:extLst>
              </p:cNvPr>
              <p:cNvSpPr txBox="1"/>
              <p:nvPr/>
            </p:nvSpPr>
            <p:spPr>
              <a:xfrm>
                <a:off x="3286569" y="5010629"/>
                <a:ext cx="2106393" cy="461665"/>
              </a:xfrm>
              <a:prstGeom prst="rect">
                <a:avLst/>
              </a:prstGeom>
              <a:noFill/>
            </p:spPr>
            <p:txBody>
              <a:bodyPr wrap="square" rtlCol="0">
                <a:spAutoFit/>
              </a:bodyPr>
              <a:lstStyle/>
              <a:p>
                <a:pPr algn="ctr"/>
                <a:r>
                  <a:rPr lang="ar-SA" sz="2400" dirty="0">
                    <a:solidFill>
                      <a:srgbClr val="002060"/>
                    </a:solidFill>
                    <a:cs typeface="PT Bold Heading" panose="02010400000000000000" pitchFamily="2" charset="-78"/>
                  </a:rPr>
                  <a:t>العمــل</a:t>
                </a:r>
                <a:endParaRPr lang="en-US" sz="2400" dirty="0">
                  <a:solidFill>
                    <a:srgbClr val="002060"/>
                  </a:solidFill>
                  <a:cs typeface="PT Bold Heading" panose="02010400000000000000" pitchFamily="2" charset="-78"/>
                </a:endParaRPr>
              </a:p>
            </p:txBody>
          </p:sp>
        </p:grpSp>
      </p:grpSp>
      <p:grpSp>
        <p:nvGrpSpPr>
          <p:cNvPr id="39" name="Group 26">
            <a:extLst>
              <a:ext uri="{FF2B5EF4-FFF2-40B4-BE49-F238E27FC236}">
                <a16:creationId xmlns:a16="http://schemas.microsoft.com/office/drawing/2014/main" id="{FE497C85-08BA-48B1-96C6-64EDFA326883}"/>
              </a:ext>
            </a:extLst>
          </p:cNvPr>
          <p:cNvGrpSpPr/>
          <p:nvPr/>
        </p:nvGrpSpPr>
        <p:grpSpPr>
          <a:xfrm>
            <a:off x="1199457" y="3284981"/>
            <a:ext cx="4482657" cy="585018"/>
            <a:chOff x="910304" y="5889402"/>
            <a:chExt cx="4482657" cy="585018"/>
          </a:xfrm>
        </p:grpSpPr>
        <p:sp>
          <p:nvSpPr>
            <p:cNvPr id="40" name="Freeform: Shape 8">
              <a:extLst>
                <a:ext uri="{FF2B5EF4-FFF2-40B4-BE49-F238E27FC236}">
                  <a16:creationId xmlns:a16="http://schemas.microsoft.com/office/drawing/2014/main" id="{0D4C3A89-4B4E-4880-9B2E-86491CB2958A}"/>
                </a:ext>
              </a:extLst>
            </p:cNvPr>
            <p:cNvSpPr/>
            <p:nvPr/>
          </p:nvSpPr>
          <p:spPr>
            <a:xfrm>
              <a:off x="910304" y="5889402"/>
              <a:ext cx="2105025" cy="552450"/>
            </a:xfrm>
            <a:custGeom>
              <a:avLst/>
              <a:gdLst>
                <a:gd name="connsiteX0" fmla="*/ 14288 w 2105025"/>
                <a:gd name="connsiteY0" fmla="*/ 545782 h 552450"/>
                <a:gd name="connsiteX1" fmla="*/ 2013585 w 2105025"/>
                <a:gd name="connsiteY1" fmla="*/ 545782 h 552450"/>
                <a:gd name="connsiteX2" fmla="*/ 2097310 w 2105025"/>
                <a:gd name="connsiteY2" fmla="*/ 454438 h 552450"/>
                <a:gd name="connsiteX3" fmla="*/ 2097310 w 2105025"/>
                <a:gd name="connsiteY3" fmla="*/ 454438 h 552450"/>
                <a:gd name="connsiteX4" fmla="*/ 2097310 w 2105025"/>
                <a:gd name="connsiteY4" fmla="*/ 105633 h 552450"/>
                <a:gd name="connsiteX5" fmla="*/ 2097310 w 2105025"/>
                <a:gd name="connsiteY5" fmla="*/ 105633 h 552450"/>
                <a:gd name="connsiteX6" fmla="*/ 2013585 w 2105025"/>
                <a:gd name="connsiteY6" fmla="*/ 14288 h 552450"/>
                <a:gd name="connsiteX7" fmla="*/ 14288 w 2105025"/>
                <a:gd name="connsiteY7" fmla="*/ 14288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5025" h="552450">
                  <a:moveTo>
                    <a:pt x="14288" y="545782"/>
                  </a:moveTo>
                  <a:lnTo>
                    <a:pt x="2013585" y="545782"/>
                  </a:lnTo>
                  <a:cubicBezTo>
                    <a:pt x="2059781" y="545782"/>
                    <a:pt x="2097310" y="504920"/>
                    <a:pt x="2097310" y="454438"/>
                  </a:cubicBezTo>
                  <a:lnTo>
                    <a:pt x="2097310" y="454438"/>
                  </a:lnTo>
                  <a:lnTo>
                    <a:pt x="2097310" y="105633"/>
                  </a:lnTo>
                  <a:lnTo>
                    <a:pt x="2097310" y="105633"/>
                  </a:lnTo>
                  <a:cubicBezTo>
                    <a:pt x="2097310" y="55245"/>
                    <a:pt x="2059877" y="14288"/>
                    <a:pt x="2013585" y="14288"/>
                  </a:cubicBezTo>
                  <a:lnTo>
                    <a:pt x="14288" y="14288"/>
                  </a:lnTo>
                </a:path>
              </a:pathLst>
            </a:custGeom>
            <a:noFill/>
            <a:ln w="19050" cap="rnd">
              <a:solidFill>
                <a:srgbClr val="EFEFEF"/>
              </a:solidFill>
              <a:prstDash val="solid"/>
              <a:round/>
            </a:ln>
          </p:spPr>
          <p:txBody>
            <a:bodyPr rtlCol="0" anchor="ctr"/>
            <a:lstStyle/>
            <a:p>
              <a:endParaRPr lang="en-US" sz="1801"/>
            </a:p>
          </p:txBody>
        </p:sp>
        <p:grpSp>
          <p:nvGrpSpPr>
            <p:cNvPr id="41" name="Group 20">
              <a:extLst>
                <a:ext uri="{FF2B5EF4-FFF2-40B4-BE49-F238E27FC236}">
                  <a16:creationId xmlns:a16="http://schemas.microsoft.com/office/drawing/2014/main" id="{A009C355-70FF-4723-AA5D-9ACD578E86CF}"/>
                </a:ext>
              </a:extLst>
            </p:cNvPr>
            <p:cNvGrpSpPr/>
            <p:nvPr/>
          </p:nvGrpSpPr>
          <p:grpSpPr>
            <a:xfrm>
              <a:off x="2926529" y="5889402"/>
              <a:ext cx="2466432" cy="585018"/>
              <a:chOff x="2926529" y="5889402"/>
              <a:chExt cx="2466432" cy="585018"/>
            </a:xfrm>
          </p:grpSpPr>
          <p:sp>
            <p:nvSpPr>
              <p:cNvPr id="42" name="Freeform: Shape 5">
                <a:extLst>
                  <a:ext uri="{FF2B5EF4-FFF2-40B4-BE49-F238E27FC236}">
                    <a16:creationId xmlns:a16="http://schemas.microsoft.com/office/drawing/2014/main" id="{1A3906A1-ED0D-4DB4-BB63-458FF43B036C}"/>
                  </a:ext>
                </a:extLst>
              </p:cNvPr>
              <p:cNvSpPr/>
              <p:nvPr/>
            </p:nvSpPr>
            <p:spPr>
              <a:xfrm>
                <a:off x="3151632" y="5889402"/>
                <a:ext cx="2105025" cy="552450"/>
              </a:xfrm>
              <a:custGeom>
                <a:avLst/>
                <a:gdLst>
                  <a:gd name="connsiteX0" fmla="*/ 2097310 w 2105025"/>
                  <a:gd name="connsiteY0" fmla="*/ 545782 h 552450"/>
                  <a:gd name="connsiteX1" fmla="*/ 98012 w 2105025"/>
                  <a:gd name="connsiteY1" fmla="*/ 545782 h 552450"/>
                  <a:gd name="connsiteX2" fmla="*/ 14288 w 2105025"/>
                  <a:gd name="connsiteY2" fmla="*/ 454438 h 552450"/>
                  <a:gd name="connsiteX3" fmla="*/ 14288 w 2105025"/>
                  <a:gd name="connsiteY3" fmla="*/ 454438 h 552450"/>
                  <a:gd name="connsiteX4" fmla="*/ 14288 w 2105025"/>
                  <a:gd name="connsiteY4" fmla="*/ 105633 h 552450"/>
                  <a:gd name="connsiteX5" fmla="*/ 14288 w 2105025"/>
                  <a:gd name="connsiteY5" fmla="*/ 105633 h 552450"/>
                  <a:gd name="connsiteX6" fmla="*/ 98012 w 2105025"/>
                  <a:gd name="connsiteY6" fmla="*/ 14288 h 552450"/>
                  <a:gd name="connsiteX7" fmla="*/ 2097310 w 2105025"/>
                  <a:gd name="connsiteY7" fmla="*/ 14288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5025" h="552450">
                    <a:moveTo>
                      <a:pt x="2097310" y="545782"/>
                    </a:moveTo>
                    <a:lnTo>
                      <a:pt x="98012" y="545782"/>
                    </a:lnTo>
                    <a:cubicBezTo>
                      <a:pt x="51816" y="545782"/>
                      <a:pt x="14288" y="504920"/>
                      <a:pt x="14288" y="454438"/>
                    </a:cubicBezTo>
                    <a:lnTo>
                      <a:pt x="14288" y="454438"/>
                    </a:lnTo>
                    <a:lnTo>
                      <a:pt x="14288" y="105633"/>
                    </a:lnTo>
                    <a:lnTo>
                      <a:pt x="14288" y="105633"/>
                    </a:lnTo>
                    <a:cubicBezTo>
                      <a:pt x="14288" y="55245"/>
                      <a:pt x="51721" y="14288"/>
                      <a:pt x="98012" y="14288"/>
                    </a:cubicBezTo>
                    <a:lnTo>
                      <a:pt x="2097310" y="14288"/>
                    </a:lnTo>
                  </a:path>
                </a:pathLst>
              </a:custGeom>
              <a:noFill/>
              <a:ln w="19050" cap="rnd">
                <a:solidFill>
                  <a:srgbClr val="EFEFEF"/>
                </a:solidFill>
                <a:prstDash val="solid"/>
                <a:round/>
              </a:ln>
            </p:spPr>
            <p:txBody>
              <a:bodyPr rtlCol="0" anchor="ctr"/>
              <a:lstStyle/>
              <a:p>
                <a:endParaRPr lang="en-US" sz="1801"/>
              </a:p>
            </p:txBody>
          </p:sp>
          <p:sp>
            <p:nvSpPr>
              <p:cNvPr id="43" name="TextBox 34">
                <a:extLst>
                  <a:ext uri="{FF2B5EF4-FFF2-40B4-BE49-F238E27FC236}">
                    <a16:creationId xmlns:a16="http://schemas.microsoft.com/office/drawing/2014/main" id="{71056E2B-8F62-436F-B62E-AF5E7764B92A}"/>
                  </a:ext>
                </a:extLst>
              </p:cNvPr>
              <p:cNvSpPr txBox="1"/>
              <p:nvPr/>
            </p:nvSpPr>
            <p:spPr>
              <a:xfrm>
                <a:off x="2926529" y="6012755"/>
                <a:ext cx="2466432" cy="461665"/>
              </a:xfrm>
              <a:prstGeom prst="rect">
                <a:avLst/>
              </a:prstGeom>
              <a:noFill/>
            </p:spPr>
            <p:txBody>
              <a:bodyPr wrap="square" rtlCol="0">
                <a:spAutoFit/>
              </a:bodyPr>
              <a:lstStyle/>
              <a:p>
                <a:pPr algn="ctr"/>
                <a:r>
                  <a:rPr lang="ar-SA" sz="2400" dirty="0">
                    <a:solidFill>
                      <a:srgbClr val="002060"/>
                    </a:solidFill>
                    <a:cs typeface="PT Bold Heading" panose="02010400000000000000" pitchFamily="2" charset="-78"/>
                  </a:rPr>
                  <a:t>التخصص العلمي</a:t>
                </a:r>
                <a:endParaRPr lang="en-US" sz="2400" dirty="0">
                  <a:solidFill>
                    <a:srgbClr val="002060"/>
                  </a:solidFill>
                  <a:cs typeface="PT Bold Heading" panose="02010400000000000000" pitchFamily="2" charset="-78"/>
                </a:endParaRPr>
              </a:p>
            </p:txBody>
          </p:sp>
        </p:grpSp>
      </p:grpSp>
      <p:grpSp>
        <p:nvGrpSpPr>
          <p:cNvPr id="44" name="Group 25">
            <a:extLst>
              <a:ext uri="{FF2B5EF4-FFF2-40B4-BE49-F238E27FC236}">
                <a16:creationId xmlns:a16="http://schemas.microsoft.com/office/drawing/2014/main" id="{C36BBEF6-A21B-445F-B9EE-2C21737E20C8}"/>
              </a:ext>
            </a:extLst>
          </p:cNvPr>
          <p:cNvGrpSpPr/>
          <p:nvPr/>
        </p:nvGrpSpPr>
        <p:grpSpPr>
          <a:xfrm>
            <a:off x="2135561" y="4221086"/>
            <a:ext cx="3888804" cy="585112"/>
            <a:chOff x="910304" y="4887182"/>
            <a:chExt cx="4482656" cy="585112"/>
          </a:xfrm>
        </p:grpSpPr>
        <p:sp>
          <p:nvSpPr>
            <p:cNvPr id="45" name="Freeform: Shape 7">
              <a:extLst>
                <a:ext uri="{FF2B5EF4-FFF2-40B4-BE49-F238E27FC236}">
                  <a16:creationId xmlns:a16="http://schemas.microsoft.com/office/drawing/2014/main" id="{57E530B2-465D-48B2-9671-AD0E3103C39E}"/>
                </a:ext>
              </a:extLst>
            </p:cNvPr>
            <p:cNvSpPr/>
            <p:nvPr/>
          </p:nvSpPr>
          <p:spPr>
            <a:xfrm>
              <a:off x="910304" y="4887182"/>
              <a:ext cx="2105025" cy="552450"/>
            </a:xfrm>
            <a:custGeom>
              <a:avLst/>
              <a:gdLst>
                <a:gd name="connsiteX0" fmla="*/ 14288 w 2105025"/>
                <a:gd name="connsiteY0" fmla="*/ 545783 h 552450"/>
                <a:gd name="connsiteX1" fmla="*/ 2013585 w 2105025"/>
                <a:gd name="connsiteY1" fmla="*/ 545783 h 552450"/>
                <a:gd name="connsiteX2" fmla="*/ 2097310 w 2105025"/>
                <a:gd name="connsiteY2" fmla="*/ 454438 h 552450"/>
                <a:gd name="connsiteX3" fmla="*/ 2097310 w 2105025"/>
                <a:gd name="connsiteY3" fmla="*/ 454438 h 552450"/>
                <a:gd name="connsiteX4" fmla="*/ 2097310 w 2105025"/>
                <a:gd name="connsiteY4" fmla="*/ 105632 h 552450"/>
                <a:gd name="connsiteX5" fmla="*/ 2097310 w 2105025"/>
                <a:gd name="connsiteY5" fmla="*/ 105632 h 552450"/>
                <a:gd name="connsiteX6" fmla="*/ 2013585 w 2105025"/>
                <a:gd name="connsiteY6" fmla="*/ 14288 h 552450"/>
                <a:gd name="connsiteX7" fmla="*/ 14288 w 2105025"/>
                <a:gd name="connsiteY7" fmla="*/ 14288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5025" h="552450">
                  <a:moveTo>
                    <a:pt x="14288" y="545783"/>
                  </a:moveTo>
                  <a:lnTo>
                    <a:pt x="2013585" y="545783"/>
                  </a:lnTo>
                  <a:cubicBezTo>
                    <a:pt x="2059781" y="545783"/>
                    <a:pt x="2097310" y="504920"/>
                    <a:pt x="2097310" y="454438"/>
                  </a:cubicBezTo>
                  <a:lnTo>
                    <a:pt x="2097310" y="454438"/>
                  </a:lnTo>
                  <a:lnTo>
                    <a:pt x="2097310" y="105632"/>
                  </a:lnTo>
                  <a:lnTo>
                    <a:pt x="2097310" y="105632"/>
                  </a:lnTo>
                  <a:cubicBezTo>
                    <a:pt x="2097310" y="55245"/>
                    <a:pt x="2059877" y="14288"/>
                    <a:pt x="2013585" y="14288"/>
                  </a:cubicBezTo>
                  <a:lnTo>
                    <a:pt x="14288" y="14288"/>
                  </a:lnTo>
                </a:path>
              </a:pathLst>
            </a:custGeom>
            <a:noFill/>
            <a:ln w="19050" cap="rnd">
              <a:solidFill>
                <a:srgbClr val="EFEFEF"/>
              </a:solidFill>
              <a:prstDash val="solid"/>
              <a:round/>
            </a:ln>
          </p:spPr>
          <p:txBody>
            <a:bodyPr rtlCol="0" anchor="ctr"/>
            <a:lstStyle/>
            <a:p>
              <a:endParaRPr lang="en-US" sz="1801"/>
            </a:p>
          </p:txBody>
        </p:sp>
        <p:grpSp>
          <p:nvGrpSpPr>
            <p:cNvPr id="46" name="Group 2">
              <a:extLst>
                <a:ext uri="{FF2B5EF4-FFF2-40B4-BE49-F238E27FC236}">
                  <a16:creationId xmlns:a16="http://schemas.microsoft.com/office/drawing/2014/main" id="{9EB5EA33-0A1B-42D5-B04A-2A3E6DAC4130}"/>
                </a:ext>
              </a:extLst>
            </p:cNvPr>
            <p:cNvGrpSpPr/>
            <p:nvPr/>
          </p:nvGrpSpPr>
          <p:grpSpPr>
            <a:xfrm>
              <a:off x="3151632" y="4887182"/>
              <a:ext cx="2241328" cy="585112"/>
              <a:chOff x="3151632" y="4887182"/>
              <a:chExt cx="2241328" cy="585112"/>
            </a:xfrm>
          </p:grpSpPr>
          <p:sp>
            <p:nvSpPr>
              <p:cNvPr id="47" name="Freeform: Shape 4">
                <a:extLst>
                  <a:ext uri="{FF2B5EF4-FFF2-40B4-BE49-F238E27FC236}">
                    <a16:creationId xmlns:a16="http://schemas.microsoft.com/office/drawing/2014/main" id="{D5BD2BCF-7180-483C-AC8F-959EFDB276D2}"/>
                  </a:ext>
                </a:extLst>
              </p:cNvPr>
              <p:cNvSpPr/>
              <p:nvPr/>
            </p:nvSpPr>
            <p:spPr>
              <a:xfrm>
                <a:off x="3151632" y="4887182"/>
                <a:ext cx="2105025" cy="552450"/>
              </a:xfrm>
              <a:custGeom>
                <a:avLst/>
                <a:gdLst>
                  <a:gd name="connsiteX0" fmla="*/ 2097310 w 2105025"/>
                  <a:gd name="connsiteY0" fmla="*/ 545783 h 552450"/>
                  <a:gd name="connsiteX1" fmla="*/ 98012 w 2105025"/>
                  <a:gd name="connsiteY1" fmla="*/ 545783 h 552450"/>
                  <a:gd name="connsiteX2" fmla="*/ 14288 w 2105025"/>
                  <a:gd name="connsiteY2" fmla="*/ 454438 h 552450"/>
                  <a:gd name="connsiteX3" fmla="*/ 14288 w 2105025"/>
                  <a:gd name="connsiteY3" fmla="*/ 454438 h 552450"/>
                  <a:gd name="connsiteX4" fmla="*/ 14288 w 2105025"/>
                  <a:gd name="connsiteY4" fmla="*/ 105632 h 552450"/>
                  <a:gd name="connsiteX5" fmla="*/ 14288 w 2105025"/>
                  <a:gd name="connsiteY5" fmla="*/ 105632 h 552450"/>
                  <a:gd name="connsiteX6" fmla="*/ 98012 w 2105025"/>
                  <a:gd name="connsiteY6" fmla="*/ 14288 h 552450"/>
                  <a:gd name="connsiteX7" fmla="*/ 2097310 w 2105025"/>
                  <a:gd name="connsiteY7" fmla="*/ 14288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5025" h="552450">
                    <a:moveTo>
                      <a:pt x="2097310" y="545783"/>
                    </a:moveTo>
                    <a:lnTo>
                      <a:pt x="98012" y="545783"/>
                    </a:lnTo>
                    <a:cubicBezTo>
                      <a:pt x="51816" y="545783"/>
                      <a:pt x="14288" y="504920"/>
                      <a:pt x="14288" y="454438"/>
                    </a:cubicBezTo>
                    <a:lnTo>
                      <a:pt x="14288" y="454438"/>
                    </a:lnTo>
                    <a:lnTo>
                      <a:pt x="14288" y="105632"/>
                    </a:lnTo>
                    <a:lnTo>
                      <a:pt x="14288" y="105632"/>
                    </a:lnTo>
                    <a:cubicBezTo>
                      <a:pt x="14288" y="55245"/>
                      <a:pt x="51721" y="14288"/>
                      <a:pt x="98012" y="14288"/>
                    </a:cubicBezTo>
                    <a:lnTo>
                      <a:pt x="2097310" y="14288"/>
                    </a:lnTo>
                  </a:path>
                </a:pathLst>
              </a:custGeom>
              <a:noFill/>
              <a:ln w="19050" cap="rnd">
                <a:solidFill>
                  <a:srgbClr val="EFEFEF"/>
                </a:solidFill>
                <a:prstDash val="solid"/>
                <a:round/>
              </a:ln>
            </p:spPr>
            <p:txBody>
              <a:bodyPr rtlCol="0" anchor="ctr"/>
              <a:lstStyle/>
              <a:p>
                <a:endParaRPr lang="en-US" sz="1801"/>
              </a:p>
            </p:txBody>
          </p:sp>
          <p:sp>
            <p:nvSpPr>
              <p:cNvPr id="48" name="TextBox 32">
                <a:extLst>
                  <a:ext uri="{FF2B5EF4-FFF2-40B4-BE49-F238E27FC236}">
                    <a16:creationId xmlns:a16="http://schemas.microsoft.com/office/drawing/2014/main" id="{831E1975-0AF7-4B6E-9E8F-9BF8B4D71EE0}"/>
                  </a:ext>
                </a:extLst>
              </p:cNvPr>
              <p:cNvSpPr txBox="1"/>
              <p:nvPr/>
            </p:nvSpPr>
            <p:spPr>
              <a:xfrm>
                <a:off x="3201828" y="5010629"/>
                <a:ext cx="2191132" cy="461665"/>
              </a:xfrm>
              <a:prstGeom prst="rect">
                <a:avLst/>
              </a:prstGeom>
              <a:noFill/>
            </p:spPr>
            <p:txBody>
              <a:bodyPr wrap="square" rtlCol="0">
                <a:spAutoFit/>
              </a:bodyPr>
              <a:lstStyle/>
              <a:p>
                <a:pPr algn="ctr"/>
                <a:r>
                  <a:rPr lang="ar-SA" sz="2400" dirty="0">
                    <a:solidFill>
                      <a:srgbClr val="002060"/>
                    </a:solidFill>
                    <a:cs typeface="PT Bold Heading" panose="02010400000000000000" pitchFamily="2" charset="-78"/>
                  </a:rPr>
                  <a:t>الهواية</a:t>
                </a:r>
                <a:endParaRPr lang="en-US" sz="2400" dirty="0">
                  <a:solidFill>
                    <a:srgbClr val="002060"/>
                  </a:solidFill>
                  <a:cs typeface="PT Bold Heading" panose="02010400000000000000" pitchFamily="2" charset="-78"/>
                </a:endParaRPr>
              </a:p>
            </p:txBody>
          </p:sp>
        </p:grpSp>
      </p:grpSp>
      <p:grpSp>
        <p:nvGrpSpPr>
          <p:cNvPr id="57" name="Group 25">
            <a:extLst>
              <a:ext uri="{FF2B5EF4-FFF2-40B4-BE49-F238E27FC236}">
                <a16:creationId xmlns:a16="http://schemas.microsoft.com/office/drawing/2014/main" id="{CF2F02DF-B9A6-4EBC-A27E-40C426032E86}"/>
              </a:ext>
            </a:extLst>
          </p:cNvPr>
          <p:cNvGrpSpPr/>
          <p:nvPr/>
        </p:nvGrpSpPr>
        <p:grpSpPr>
          <a:xfrm>
            <a:off x="407369" y="5085187"/>
            <a:ext cx="5376383" cy="585112"/>
            <a:chOff x="910304" y="4887182"/>
            <a:chExt cx="4346353" cy="585111"/>
          </a:xfrm>
        </p:grpSpPr>
        <p:sp>
          <p:nvSpPr>
            <p:cNvPr id="58" name="Freeform: Shape 7">
              <a:extLst>
                <a:ext uri="{FF2B5EF4-FFF2-40B4-BE49-F238E27FC236}">
                  <a16:creationId xmlns:a16="http://schemas.microsoft.com/office/drawing/2014/main" id="{6F28DA83-0393-420A-A4AE-53F81CB3D3BF}"/>
                </a:ext>
              </a:extLst>
            </p:cNvPr>
            <p:cNvSpPr/>
            <p:nvPr/>
          </p:nvSpPr>
          <p:spPr>
            <a:xfrm>
              <a:off x="910304" y="4887182"/>
              <a:ext cx="2105025" cy="552450"/>
            </a:xfrm>
            <a:custGeom>
              <a:avLst/>
              <a:gdLst>
                <a:gd name="connsiteX0" fmla="*/ 14288 w 2105025"/>
                <a:gd name="connsiteY0" fmla="*/ 545783 h 552450"/>
                <a:gd name="connsiteX1" fmla="*/ 2013585 w 2105025"/>
                <a:gd name="connsiteY1" fmla="*/ 545783 h 552450"/>
                <a:gd name="connsiteX2" fmla="*/ 2097310 w 2105025"/>
                <a:gd name="connsiteY2" fmla="*/ 454438 h 552450"/>
                <a:gd name="connsiteX3" fmla="*/ 2097310 w 2105025"/>
                <a:gd name="connsiteY3" fmla="*/ 454438 h 552450"/>
                <a:gd name="connsiteX4" fmla="*/ 2097310 w 2105025"/>
                <a:gd name="connsiteY4" fmla="*/ 105632 h 552450"/>
                <a:gd name="connsiteX5" fmla="*/ 2097310 w 2105025"/>
                <a:gd name="connsiteY5" fmla="*/ 105632 h 552450"/>
                <a:gd name="connsiteX6" fmla="*/ 2013585 w 2105025"/>
                <a:gd name="connsiteY6" fmla="*/ 14288 h 552450"/>
                <a:gd name="connsiteX7" fmla="*/ 14288 w 2105025"/>
                <a:gd name="connsiteY7" fmla="*/ 14288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5025" h="552450">
                  <a:moveTo>
                    <a:pt x="14288" y="545783"/>
                  </a:moveTo>
                  <a:lnTo>
                    <a:pt x="2013585" y="545783"/>
                  </a:lnTo>
                  <a:cubicBezTo>
                    <a:pt x="2059781" y="545783"/>
                    <a:pt x="2097310" y="504920"/>
                    <a:pt x="2097310" y="454438"/>
                  </a:cubicBezTo>
                  <a:lnTo>
                    <a:pt x="2097310" y="454438"/>
                  </a:lnTo>
                  <a:lnTo>
                    <a:pt x="2097310" y="105632"/>
                  </a:lnTo>
                  <a:lnTo>
                    <a:pt x="2097310" y="105632"/>
                  </a:lnTo>
                  <a:cubicBezTo>
                    <a:pt x="2097310" y="55245"/>
                    <a:pt x="2059877" y="14288"/>
                    <a:pt x="2013585" y="14288"/>
                  </a:cubicBezTo>
                  <a:lnTo>
                    <a:pt x="14288" y="14288"/>
                  </a:lnTo>
                </a:path>
              </a:pathLst>
            </a:custGeom>
            <a:noFill/>
            <a:ln w="19050" cap="rnd">
              <a:solidFill>
                <a:srgbClr val="EFEFEF"/>
              </a:solidFill>
              <a:prstDash val="solid"/>
              <a:round/>
            </a:ln>
          </p:spPr>
          <p:txBody>
            <a:bodyPr rtlCol="0" anchor="ctr"/>
            <a:lstStyle/>
            <a:p>
              <a:endParaRPr lang="en-US" sz="1801"/>
            </a:p>
          </p:txBody>
        </p:sp>
        <p:grpSp>
          <p:nvGrpSpPr>
            <p:cNvPr id="59" name="Group 2">
              <a:extLst>
                <a:ext uri="{FF2B5EF4-FFF2-40B4-BE49-F238E27FC236}">
                  <a16:creationId xmlns:a16="http://schemas.microsoft.com/office/drawing/2014/main" id="{4CC41723-CFF0-4595-BC64-78614D33E7F7}"/>
                </a:ext>
              </a:extLst>
            </p:cNvPr>
            <p:cNvGrpSpPr/>
            <p:nvPr/>
          </p:nvGrpSpPr>
          <p:grpSpPr>
            <a:xfrm>
              <a:off x="3151632" y="4887182"/>
              <a:ext cx="2105025" cy="585111"/>
              <a:chOff x="3151632" y="4887182"/>
              <a:chExt cx="2105025" cy="585111"/>
            </a:xfrm>
          </p:grpSpPr>
          <p:sp>
            <p:nvSpPr>
              <p:cNvPr id="60" name="Freeform: Shape 4">
                <a:extLst>
                  <a:ext uri="{FF2B5EF4-FFF2-40B4-BE49-F238E27FC236}">
                    <a16:creationId xmlns:a16="http://schemas.microsoft.com/office/drawing/2014/main" id="{F073B6D4-5224-4AFE-8EA8-077C5261675C}"/>
                  </a:ext>
                </a:extLst>
              </p:cNvPr>
              <p:cNvSpPr/>
              <p:nvPr/>
            </p:nvSpPr>
            <p:spPr>
              <a:xfrm>
                <a:off x="3151632" y="4887182"/>
                <a:ext cx="2105025" cy="552450"/>
              </a:xfrm>
              <a:custGeom>
                <a:avLst/>
                <a:gdLst>
                  <a:gd name="connsiteX0" fmla="*/ 2097310 w 2105025"/>
                  <a:gd name="connsiteY0" fmla="*/ 545783 h 552450"/>
                  <a:gd name="connsiteX1" fmla="*/ 98012 w 2105025"/>
                  <a:gd name="connsiteY1" fmla="*/ 545783 h 552450"/>
                  <a:gd name="connsiteX2" fmla="*/ 14288 w 2105025"/>
                  <a:gd name="connsiteY2" fmla="*/ 454438 h 552450"/>
                  <a:gd name="connsiteX3" fmla="*/ 14288 w 2105025"/>
                  <a:gd name="connsiteY3" fmla="*/ 454438 h 552450"/>
                  <a:gd name="connsiteX4" fmla="*/ 14288 w 2105025"/>
                  <a:gd name="connsiteY4" fmla="*/ 105632 h 552450"/>
                  <a:gd name="connsiteX5" fmla="*/ 14288 w 2105025"/>
                  <a:gd name="connsiteY5" fmla="*/ 105632 h 552450"/>
                  <a:gd name="connsiteX6" fmla="*/ 98012 w 2105025"/>
                  <a:gd name="connsiteY6" fmla="*/ 14288 h 552450"/>
                  <a:gd name="connsiteX7" fmla="*/ 2097310 w 2105025"/>
                  <a:gd name="connsiteY7" fmla="*/ 14288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5025" h="552450">
                    <a:moveTo>
                      <a:pt x="2097310" y="545783"/>
                    </a:moveTo>
                    <a:lnTo>
                      <a:pt x="98012" y="545783"/>
                    </a:lnTo>
                    <a:cubicBezTo>
                      <a:pt x="51816" y="545783"/>
                      <a:pt x="14288" y="504920"/>
                      <a:pt x="14288" y="454438"/>
                    </a:cubicBezTo>
                    <a:lnTo>
                      <a:pt x="14288" y="454438"/>
                    </a:lnTo>
                    <a:lnTo>
                      <a:pt x="14288" y="105632"/>
                    </a:lnTo>
                    <a:lnTo>
                      <a:pt x="14288" y="105632"/>
                    </a:lnTo>
                    <a:cubicBezTo>
                      <a:pt x="14288" y="55245"/>
                      <a:pt x="51721" y="14288"/>
                      <a:pt x="98012" y="14288"/>
                    </a:cubicBezTo>
                    <a:lnTo>
                      <a:pt x="2097310" y="14288"/>
                    </a:lnTo>
                  </a:path>
                </a:pathLst>
              </a:custGeom>
              <a:noFill/>
              <a:ln w="19050" cap="rnd">
                <a:solidFill>
                  <a:srgbClr val="EFEFEF"/>
                </a:solidFill>
                <a:prstDash val="solid"/>
                <a:round/>
              </a:ln>
            </p:spPr>
            <p:txBody>
              <a:bodyPr rtlCol="0" anchor="ctr"/>
              <a:lstStyle/>
              <a:p>
                <a:endParaRPr lang="en-US" sz="1801"/>
              </a:p>
            </p:txBody>
          </p:sp>
          <p:sp>
            <p:nvSpPr>
              <p:cNvPr id="61" name="TextBox 32">
                <a:extLst>
                  <a:ext uri="{FF2B5EF4-FFF2-40B4-BE49-F238E27FC236}">
                    <a16:creationId xmlns:a16="http://schemas.microsoft.com/office/drawing/2014/main" id="{B0277ED4-1FE9-4515-B74E-12B12232DEB9}"/>
                  </a:ext>
                </a:extLst>
              </p:cNvPr>
              <p:cNvSpPr txBox="1"/>
              <p:nvPr/>
            </p:nvSpPr>
            <p:spPr>
              <a:xfrm>
                <a:off x="3201827" y="5010629"/>
                <a:ext cx="1841557" cy="461664"/>
              </a:xfrm>
              <a:prstGeom prst="rect">
                <a:avLst/>
              </a:prstGeom>
              <a:noFill/>
            </p:spPr>
            <p:txBody>
              <a:bodyPr wrap="square" rtlCol="0">
                <a:spAutoFit/>
              </a:bodyPr>
              <a:lstStyle/>
              <a:p>
                <a:pPr algn="ctr"/>
                <a:r>
                  <a:rPr lang="ar-SA" sz="2400" dirty="0">
                    <a:solidFill>
                      <a:srgbClr val="002060"/>
                    </a:solidFill>
                    <a:cs typeface="PT Bold Heading" panose="02010400000000000000" pitchFamily="2" charset="-78"/>
                  </a:rPr>
                  <a:t>اله</a:t>
                </a:r>
                <a:r>
                  <a:rPr lang="ar-LY" sz="2400" dirty="0">
                    <a:solidFill>
                      <a:srgbClr val="002060"/>
                    </a:solidFill>
                    <a:cs typeface="PT Bold Heading" panose="02010400000000000000" pitchFamily="2" charset="-78"/>
                  </a:rPr>
                  <a:t>دف من الحضور</a:t>
                </a:r>
                <a:endParaRPr lang="en-US" sz="2400" dirty="0">
                  <a:solidFill>
                    <a:srgbClr val="002060"/>
                  </a:solidFill>
                  <a:cs typeface="PT Bold Heading" panose="02010400000000000000" pitchFamily="2" charset="-78"/>
                </a:endParaRPr>
              </a:p>
            </p:txBody>
          </p:sp>
        </p:grpSp>
      </p:grpSp>
      <p:sp>
        <p:nvSpPr>
          <p:cNvPr id="62" name="عنصر نائب لرقم الشريحة 21">
            <a:extLst>
              <a:ext uri="{FF2B5EF4-FFF2-40B4-BE49-F238E27FC236}">
                <a16:creationId xmlns:a16="http://schemas.microsoft.com/office/drawing/2014/main" id="{27658155-3860-4510-9E29-F8E8988F0D94}"/>
              </a:ext>
            </a:extLst>
          </p:cNvPr>
          <p:cNvSpPr>
            <a:spLocks noGrp="1"/>
          </p:cNvSpPr>
          <p:nvPr>
            <p:ph type="sldNum" sz="quarter" idx="12"/>
          </p:nvPr>
        </p:nvSpPr>
        <p:spPr>
          <a:xfrm>
            <a:off x="10776521" y="6165304"/>
            <a:ext cx="720080" cy="499268"/>
          </a:xfrm>
          <a:noFill/>
        </p:spPr>
        <p:txBody>
          <a:bodyPr/>
          <a:lstStyle/>
          <a:p>
            <a:pPr algn="ctr"/>
            <a:fld id="{02383E7E-9DFE-4A1E-AEC2-D2E19E891C2C}" type="slidenum">
              <a:rPr lang="en-US" sz="2400">
                <a:solidFill>
                  <a:schemeClr val="bg1"/>
                </a:solidFill>
              </a:rPr>
              <a:pPr algn="ctr"/>
              <a:t>11</a:t>
            </a:fld>
            <a:endParaRPr lang="en-US" sz="2400" dirty="0">
              <a:solidFill>
                <a:schemeClr val="bg1"/>
              </a:solidFill>
            </a:endParaRPr>
          </a:p>
        </p:txBody>
      </p:sp>
      <p:pic>
        <p:nvPicPr>
          <p:cNvPr id="49" name="Picture 2" descr="PPT - بسم الله الرحمن الرحيم اليوم التدريبي الأول PowerPoint Presentation -  ID:6490278">
            <a:extLst>
              <a:ext uri="{FF2B5EF4-FFF2-40B4-BE49-F238E27FC236}">
                <a16:creationId xmlns:a16="http://schemas.microsoft.com/office/drawing/2014/main" id="{FE6B5CFF-C6A5-4F01-A31A-B6A9961829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7942" y="-17023"/>
            <a:ext cx="6214059" cy="6850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1123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par>
                          <p:cTn id="8" fill="hold">
                            <p:stCondLst>
                              <p:cond delay="500"/>
                            </p:stCondLst>
                            <p:childTnLst>
                              <p:par>
                                <p:cTn id="9" presetID="2" presetClass="entr" presetSubtype="8" decel="10000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000" fill="hold"/>
                                        <p:tgtEl>
                                          <p:spTgt spid="27"/>
                                        </p:tgtEl>
                                        <p:attrNameLst>
                                          <p:attrName>ppt_x</p:attrName>
                                        </p:attrNameLst>
                                      </p:cBhvr>
                                      <p:tavLst>
                                        <p:tav tm="0">
                                          <p:val>
                                            <p:strVal val="0-#ppt_w/2"/>
                                          </p:val>
                                        </p:tav>
                                        <p:tav tm="100000">
                                          <p:val>
                                            <p:strVal val="#ppt_x"/>
                                          </p:val>
                                        </p:tav>
                                      </p:tavLst>
                                    </p:anim>
                                    <p:anim calcmode="lin" valueType="num">
                                      <p:cBhvr additive="base">
                                        <p:cTn id="12" dur="10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8" decel="100000"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additive="base">
                                        <p:cTn id="16" dur="1000" fill="hold"/>
                                        <p:tgtEl>
                                          <p:spTgt spid="33"/>
                                        </p:tgtEl>
                                        <p:attrNameLst>
                                          <p:attrName>ppt_x</p:attrName>
                                        </p:attrNameLst>
                                      </p:cBhvr>
                                      <p:tavLst>
                                        <p:tav tm="0">
                                          <p:val>
                                            <p:strVal val="0-#ppt_w/2"/>
                                          </p:val>
                                        </p:tav>
                                        <p:tav tm="100000">
                                          <p:val>
                                            <p:strVal val="#ppt_x"/>
                                          </p:val>
                                        </p:tav>
                                      </p:tavLst>
                                    </p:anim>
                                    <p:anim calcmode="lin" valueType="num">
                                      <p:cBhvr additive="base">
                                        <p:cTn id="17" dur="1000" fill="hold"/>
                                        <p:tgtEl>
                                          <p:spTgt spid="33"/>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8" decel="100000"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1000" fill="hold"/>
                                        <p:tgtEl>
                                          <p:spTgt spid="39"/>
                                        </p:tgtEl>
                                        <p:attrNameLst>
                                          <p:attrName>ppt_x</p:attrName>
                                        </p:attrNameLst>
                                      </p:cBhvr>
                                      <p:tavLst>
                                        <p:tav tm="0">
                                          <p:val>
                                            <p:strVal val="0-#ppt_w/2"/>
                                          </p:val>
                                        </p:tav>
                                        <p:tav tm="100000">
                                          <p:val>
                                            <p:strVal val="#ppt_x"/>
                                          </p:val>
                                        </p:tav>
                                      </p:tavLst>
                                    </p:anim>
                                    <p:anim calcmode="lin" valueType="num">
                                      <p:cBhvr additive="base">
                                        <p:cTn id="22" dur="1000" fill="hold"/>
                                        <p:tgtEl>
                                          <p:spTgt spid="39"/>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2" presetClass="entr" presetSubtype="8" decel="10000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1000" fill="hold"/>
                                        <p:tgtEl>
                                          <p:spTgt spid="44"/>
                                        </p:tgtEl>
                                        <p:attrNameLst>
                                          <p:attrName>ppt_x</p:attrName>
                                        </p:attrNameLst>
                                      </p:cBhvr>
                                      <p:tavLst>
                                        <p:tav tm="0">
                                          <p:val>
                                            <p:strVal val="0-#ppt_w/2"/>
                                          </p:val>
                                        </p:tav>
                                        <p:tav tm="100000">
                                          <p:val>
                                            <p:strVal val="#ppt_x"/>
                                          </p:val>
                                        </p:tav>
                                      </p:tavLst>
                                    </p:anim>
                                    <p:anim calcmode="lin" valueType="num">
                                      <p:cBhvr additive="base">
                                        <p:cTn id="27" dur="1000" fill="hold"/>
                                        <p:tgtEl>
                                          <p:spTgt spid="44"/>
                                        </p:tgtEl>
                                        <p:attrNameLst>
                                          <p:attrName>ppt_y</p:attrName>
                                        </p:attrNameLst>
                                      </p:cBhvr>
                                      <p:tavLst>
                                        <p:tav tm="0">
                                          <p:val>
                                            <p:strVal val="#ppt_y"/>
                                          </p:val>
                                        </p:tav>
                                        <p:tav tm="100000">
                                          <p:val>
                                            <p:strVal val="#ppt_y"/>
                                          </p:val>
                                        </p:tav>
                                      </p:tavLst>
                                    </p:anim>
                                  </p:childTnLst>
                                </p:cTn>
                              </p:par>
                            </p:childTnLst>
                          </p:cTn>
                        </p:par>
                        <p:par>
                          <p:cTn id="28" fill="hold">
                            <p:stCondLst>
                              <p:cond delay="4500"/>
                            </p:stCondLst>
                            <p:childTnLst>
                              <p:par>
                                <p:cTn id="29" presetID="2" presetClass="entr" presetSubtype="8" decel="100000" fill="hold"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1000" fill="hold"/>
                                        <p:tgtEl>
                                          <p:spTgt spid="57"/>
                                        </p:tgtEl>
                                        <p:attrNameLst>
                                          <p:attrName>ppt_x</p:attrName>
                                        </p:attrNameLst>
                                      </p:cBhvr>
                                      <p:tavLst>
                                        <p:tav tm="0">
                                          <p:val>
                                            <p:strVal val="0-#ppt_w/2"/>
                                          </p:val>
                                        </p:tav>
                                        <p:tav tm="100000">
                                          <p:val>
                                            <p:strVal val="#ppt_x"/>
                                          </p:val>
                                        </p:tav>
                                      </p:tavLst>
                                    </p:anim>
                                    <p:anim calcmode="lin" valueType="num">
                                      <p:cBhvr additive="base">
                                        <p:cTn id="32" dur="10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525785C-58DC-4684-AAA7-B104A9FEE3F0}"/>
              </a:ext>
            </a:extLst>
          </p:cNvPr>
          <p:cNvSpPr>
            <a:spLocks noGrp="1"/>
          </p:cNvSpPr>
          <p:nvPr>
            <p:ph type="title"/>
          </p:nvPr>
        </p:nvSpPr>
        <p:spPr>
          <a:xfrm>
            <a:off x="4731489" y="1"/>
            <a:ext cx="7460511" cy="1384610"/>
          </a:xfrm>
          <a:solidFill>
            <a:schemeClr val="accent4">
              <a:lumMod val="60000"/>
              <a:lumOff val="40000"/>
            </a:schemeClr>
          </a:solidFill>
        </p:spPr>
        <p:txBody>
          <a:bodyPr>
            <a:normAutofit fontScale="90000"/>
          </a:bodyPr>
          <a:lstStyle/>
          <a:p>
            <a:r>
              <a:rPr lang="ar-SA" sz="4400" dirty="0"/>
              <a:t/>
            </a:r>
            <a:br>
              <a:rPr lang="ar-SA" sz="4400" dirty="0"/>
            </a:br>
            <a:r>
              <a:rPr lang="ar-SA" sz="4400" dirty="0"/>
              <a:t>    </a:t>
            </a:r>
            <a:br>
              <a:rPr lang="ar-SA" sz="4400" dirty="0"/>
            </a:br>
            <a:r>
              <a:rPr lang="ar-SA" sz="4400" dirty="0"/>
              <a:t>         </a:t>
            </a:r>
            <a:r>
              <a:rPr lang="ar-SA" sz="6700" dirty="0"/>
              <a:t>المحاور الأساسية:</a:t>
            </a:r>
            <a:br>
              <a:rPr lang="ar-SA" sz="6700" dirty="0"/>
            </a:br>
            <a:endParaRPr lang="ar-SA" sz="6700" dirty="0"/>
          </a:p>
        </p:txBody>
      </p:sp>
      <p:sp>
        <p:nvSpPr>
          <p:cNvPr id="6" name="مربع نص 5">
            <a:extLst>
              <a:ext uri="{FF2B5EF4-FFF2-40B4-BE49-F238E27FC236}">
                <a16:creationId xmlns:a16="http://schemas.microsoft.com/office/drawing/2014/main" id="{5FF6BFDA-B296-4BC5-83EA-CE7C464F5F35}"/>
              </a:ext>
            </a:extLst>
          </p:cNvPr>
          <p:cNvSpPr txBox="1"/>
          <p:nvPr/>
        </p:nvSpPr>
        <p:spPr>
          <a:xfrm>
            <a:off x="4731489" y="1384610"/>
            <a:ext cx="7460510" cy="4893647"/>
          </a:xfrm>
          <a:prstGeom prst="rect">
            <a:avLst/>
          </a:prstGeom>
          <a:solidFill>
            <a:schemeClr val="accent4">
              <a:lumMod val="75000"/>
            </a:schemeClr>
          </a:solidFill>
        </p:spPr>
        <p:txBody>
          <a:bodyPr wrap="square">
            <a:spAutoFit/>
          </a:bodyPr>
          <a:lstStyle/>
          <a:p>
            <a:pPr algn="r"/>
            <a:endParaRPr lang="ar-SA" sz="3200" b="1" dirty="0"/>
          </a:p>
          <a:p>
            <a:pPr algn="r"/>
            <a:r>
              <a:rPr lang="ar-SA" sz="3600" b="1" dirty="0"/>
              <a:t>1 </a:t>
            </a:r>
            <a:r>
              <a:rPr lang="ar-SA" sz="4000" b="1" dirty="0"/>
              <a:t>ـ ما مفهوم الخدمة الاجتماعية وما أهميتها بالكلية.</a:t>
            </a:r>
          </a:p>
          <a:p>
            <a:pPr algn="r"/>
            <a:r>
              <a:rPr lang="ar-SA" sz="3600" b="1" dirty="0"/>
              <a:t>2</a:t>
            </a:r>
            <a:r>
              <a:rPr lang="ar-SA" sz="4000" b="1" dirty="0"/>
              <a:t> ـ تعريف الطلبة والطالبات حول دور</a:t>
            </a:r>
          </a:p>
          <a:p>
            <a:pPr algn="r"/>
            <a:r>
              <a:rPr lang="ar-SA" sz="4000" b="1" dirty="0"/>
              <a:t> الخدمة الاجتماعية داخل كلية العلوم      الشرعية زاوية المحجوب.</a:t>
            </a:r>
          </a:p>
          <a:p>
            <a:pPr algn="r"/>
            <a:r>
              <a:rPr lang="ar-SA" sz="3600" b="1" dirty="0"/>
              <a:t>3</a:t>
            </a:r>
            <a:r>
              <a:rPr lang="ar-SA" sz="4000" b="1" dirty="0"/>
              <a:t> ـ مهام ووظائف الخدمة الاجتماعية داخل كلية العلوم الشرعية زاوية المحجوب</a:t>
            </a:r>
            <a:r>
              <a:rPr lang="ar-SA" sz="3200" b="1" dirty="0"/>
              <a:t>.</a:t>
            </a:r>
            <a:endParaRPr lang="ar-SA" sz="2800" b="1" dirty="0"/>
          </a:p>
        </p:txBody>
      </p:sp>
      <p:pic>
        <p:nvPicPr>
          <p:cNvPr id="1026" name="Picture 2" descr="تخصص الخدمة الاجتماعية: الأقسام، الوظائف، المواد، وأفضل الجامعات - الدراسة  في الخارج">
            <a:extLst>
              <a:ext uri="{FF2B5EF4-FFF2-40B4-BE49-F238E27FC236}">
                <a16:creationId xmlns:a16="http://schemas.microsoft.com/office/drawing/2014/main" id="{376DA6FB-B4DC-44FE-A9CE-F36DE62778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731488" cy="627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021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315A8A1-B7EC-4D81-A597-94CC4FB5EC68}"/>
              </a:ext>
            </a:extLst>
          </p:cNvPr>
          <p:cNvSpPr>
            <a:spLocks noGrp="1"/>
          </p:cNvSpPr>
          <p:nvPr>
            <p:ph type="title"/>
          </p:nvPr>
        </p:nvSpPr>
        <p:spPr>
          <a:xfrm>
            <a:off x="0" y="0"/>
            <a:ext cx="12192000" cy="1690688"/>
          </a:xfrm>
          <a:solidFill>
            <a:schemeClr val="accent1">
              <a:lumMod val="75000"/>
            </a:schemeClr>
          </a:solidFill>
        </p:spPr>
        <p:txBody>
          <a:bodyPr/>
          <a:lstStyle/>
          <a:p>
            <a:r>
              <a:rPr lang="ar-SA" dirty="0">
                <a:solidFill>
                  <a:schemeClr val="accent2">
                    <a:lumMod val="75000"/>
                  </a:schemeClr>
                </a:solidFill>
              </a:rPr>
              <a:t>                 </a:t>
            </a:r>
            <a:r>
              <a:rPr lang="ar-SA" dirty="0">
                <a:solidFill>
                  <a:schemeClr val="accent6">
                    <a:lumMod val="60000"/>
                    <a:lumOff val="40000"/>
                  </a:schemeClr>
                </a:solidFill>
              </a:rPr>
              <a:t>العصف الدهني</a:t>
            </a:r>
          </a:p>
        </p:txBody>
      </p:sp>
      <p:sp>
        <p:nvSpPr>
          <p:cNvPr id="3" name="عنصر نائب للمحتوى 2">
            <a:extLst>
              <a:ext uri="{FF2B5EF4-FFF2-40B4-BE49-F238E27FC236}">
                <a16:creationId xmlns:a16="http://schemas.microsoft.com/office/drawing/2014/main" id="{2A21319D-9E77-40A0-B5A7-3A77C9252BD7}"/>
              </a:ext>
            </a:extLst>
          </p:cNvPr>
          <p:cNvSpPr>
            <a:spLocks noGrp="1"/>
          </p:cNvSpPr>
          <p:nvPr>
            <p:ph idx="1"/>
          </p:nvPr>
        </p:nvSpPr>
        <p:spPr>
          <a:xfrm>
            <a:off x="0" y="1690688"/>
            <a:ext cx="12192000" cy="5167312"/>
          </a:xfrm>
          <a:solidFill>
            <a:schemeClr val="tx2">
              <a:lumMod val="60000"/>
              <a:lumOff val="40000"/>
            </a:schemeClr>
          </a:solidFill>
        </p:spPr>
        <p:txBody>
          <a:bodyPr/>
          <a:lstStyle/>
          <a:p>
            <a:endParaRPr lang="ar-SA" dirty="0"/>
          </a:p>
          <a:p>
            <a:pPr marL="0" indent="0">
              <a:buNone/>
            </a:pPr>
            <a:endParaRPr lang="ar-SA" sz="3200" b="1" dirty="0">
              <a:solidFill>
                <a:schemeClr val="accent2"/>
              </a:solidFill>
            </a:endParaRPr>
          </a:p>
          <a:p>
            <a:pPr marL="0" indent="0">
              <a:buNone/>
            </a:pPr>
            <a:r>
              <a:rPr lang="ar-SA" sz="4000" b="1" dirty="0">
                <a:solidFill>
                  <a:schemeClr val="accent6">
                    <a:lumMod val="60000"/>
                    <a:lumOff val="40000"/>
                  </a:schemeClr>
                </a:solidFill>
              </a:rPr>
              <a:t>    ما مفهومك عن الخدمة الاجتماعية؟</a:t>
            </a:r>
          </a:p>
        </p:txBody>
      </p:sp>
      <p:pic>
        <p:nvPicPr>
          <p:cNvPr id="5" name="Picture 2" descr="العصف الذهني - أبجديات اللغة">
            <a:extLst>
              <a:ext uri="{FF2B5EF4-FFF2-40B4-BE49-F238E27FC236}">
                <a16:creationId xmlns:a16="http://schemas.microsoft.com/office/drawing/2014/main" id="{FE2B4187-E4C2-4063-A453-9F7227B130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797"/>
            <a:ext cx="5571460" cy="6921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138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40B3495D-0EFF-45DC-A533-321A2C9FD6BB}"/>
              </a:ext>
            </a:extLst>
          </p:cNvPr>
          <p:cNvSpPr txBox="1"/>
          <p:nvPr/>
        </p:nvSpPr>
        <p:spPr>
          <a:xfrm>
            <a:off x="5784111" y="0"/>
            <a:ext cx="6407889" cy="6863417"/>
          </a:xfrm>
          <a:prstGeom prst="rect">
            <a:avLst/>
          </a:prstGeom>
          <a:solidFill>
            <a:schemeClr val="accent6">
              <a:lumMod val="60000"/>
              <a:lumOff val="40000"/>
            </a:schemeClr>
          </a:solidFill>
        </p:spPr>
        <p:txBody>
          <a:bodyPr wrap="square">
            <a:spAutoFit/>
          </a:bodyPr>
          <a:lstStyle/>
          <a:p>
            <a:r>
              <a:rPr lang="ar-SA" sz="4400" b="0" i="0" dirty="0">
                <a:solidFill>
                  <a:srgbClr val="202124"/>
                </a:solidFill>
                <a:effectLst/>
                <a:latin typeface="Helvetica Neue"/>
              </a:rPr>
              <a:t> </a:t>
            </a:r>
            <a:r>
              <a:rPr lang="ar-SA" sz="4400" b="0" i="0" dirty="0">
                <a:solidFill>
                  <a:schemeClr val="accent2">
                    <a:lumMod val="50000"/>
                  </a:schemeClr>
                </a:solidFill>
                <a:effectLst/>
                <a:latin typeface="Helvetica Neue"/>
              </a:rPr>
              <a:t>مفهوم الخدمة الاجتماعية:</a:t>
            </a:r>
          </a:p>
          <a:p>
            <a:r>
              <a:rPr lang="ar-SA" sz="3600" b="0" i="0" dirty="0">
                <a:solidFill>
                  <a:srgbClr val="040C28"/>
                </a:solidFill>
                <a:effectLst/>
                <a:latin typeface="Helvetica Neue"/>
                <a:cs typeface="Helvetica Neue"/>
              </a:rPr>
              <a:t>مهنة إنسانية تهدف إلى مساعدة الطلاب أو الجماعات أو المجتمعات على تنمية قدراتهم </a:t>
            </a:r>
            <a:r>
              <a:rPr lang="ar-SA" sz="3600" b="0" i="0">
                <a:solidFill>
                  <a:srgbClr val="040C28"/>
                </a:solidFill>
                <a:effectLst/>
                <a:latin typeface="Helvetica Neue"/>
                <a:cs typeface="Helvetica Neue"/>
              </a:rPr>
              <a:t>ومواردهم وزيادة </a:t>
            </a:r>
            <a:r>
              <a:rPr lang="ar-SA" sz="3600" b="0" i="0" dirty="0">
                <a:solidFill>
                  <a:srgbClr val="040C28"/>
                </a:solidFill>
                <a:effectLst/>
                <a:latin typeface="Helvetica Neue"/>
                <a:cs typeface="Helvetica Neue"/>
              </a:rPr>
              <a:t>فرصهم في الحياة ووقايتهم من المشكلات مع خلق ظروف اجتماعية ملائمة لأهدافهم</a:t>
            </a:r>
            <a:r>
              <a:rPr lang="ar-SA" sz="3600" b="0" i="0" dirty="0">
                <a:solidFill>
                  <a:srgbClr val="202124"/>
                </a:solidFill>
                <a:effectLst/>
                <a:latin typeface="Helvetica Neue"/>
                <a:cs typeface="Helvetica Neue"/>
              </a:rPr>
              <a:t> </a:t>
            </a:r>
            <a:r>
              <a:rPr lang="ar-SA" sz="3600" dirty="0">
                <a:solidFill>
                  <a:srgbClr val="202124"/>
                </a:solidFill>
                <a:latin typeface="Helvetica Neue"/>
                <a:cs typeface="Helvetica Neue"/>
              </a:rPr>
              <a:t>و</a:t>
            </a:r>
            <a:r>
              <a:rPr lang="ar-SA" sz="3600" b="0" i="0" dirty="0">
                <a:solidFill>
                  <a:srgbClr val="202124"/>
                </a:solidFill>
                <a:effectLst/>
                <a:latin typeface="Helvetica Neue"/>
                <a:cs typeface="Helvetica Neue"/>
              </a:rPr>
              <a:t>يتم ذلك في ضوء موارد وثقافة المجتمع، ومن خلال مؤسسات المجتمع المختلفة وإنشاء مؤسسات جديدة تظهر حاجة المجتمع إليها.</a:t>
            </a:r>
          </a:p>
          <a:p>
            <a:endParaRPr lang="ar-SA" sz="3600" dirty="0">
              <a:solidFill>
                <a:srgbClr val="202124"/>
              </a:solidFill>
              <a:latin typeface="Helvetica Neue"/>
            </a:endParaRPr>
          </a:p>
          <a:p>
            <a:endParaRPr lang="ar-SA" sz="3600" b="0" i="0" dirty="0">
              <a:solidFill>
                <a:srgbClr val="202124"/>
              </a:solidFill>
              <a:effectLst/>
              <a:latin typeface="Helvetica Neue"/>
            </a:endParaRPr>
          </a:p>
          <a:p>
            <a:endParaRPr lang="ar-SA" sz="3600" b="0" i="0" dirty="0">
              <a:solidFill>
                <a:srgbClr val="202124"/>
              </a:solidFill>
              <a:effectLst/>
              <a:latin typeface="Helvetica Neue"/>
            </a:endParaRPr>
          </a:p>
        </p:txBody>
      </p:sp>
      <p:pic>
        <p:nvPicPr>
          <p:cNvPr id="4" name="Picture 2" descr="مقومات الخدمة الاجتماعية - موضوع">
            <a:extLst>
              <a:ext uri="{FF2B5EF4-FFF2-40B4-BE49-F238E27FC236}">
                <a16:creationId xmlns:a16="http://schemas.microsoft.com/office/drawing/2014/main" id="{F4183427-6938-40A3-82DB-263FDF0450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78411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066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B77CEDE-2351-465B-8C2E-A3FB17815B22}"/>
              </a:ext>
            </a:extLst>
          </p:cNvPr>
          <p:cNvSpPr>
            <a:spLocks noGrp="1"/>
          </p:cNvSpPr>
          <p:nvPr>
            <p:ph type="title"/>
          </p:nvPr>
        </p:nvSpPr>
        <p:spPr>
          <a:xfrm>
            <a:off x="838200" y="0"/>
            <a:ext cx="11353800" cy="1690688"/>
          </a:xfrm>
          <a:solidFill>
            <a:schemeClr val="accent2">
              <a:lumMod val="75000"/>
            </a:schemeClr>
          </a:solidFill>
        </p:spPr>
        <p:txBody>
          <a:bodyPr/>
          <a:lstStyle/>
          <a:p>
            <a:r>
              <a:rPr lang="ar-SA" dirty="0"/>
              <a:t>أهمية الخدمة الاجتماعية بالكلية:</a:t>
            </a:r>
          </a:p>
        </p:txBody>
      </p:sp>
      <p:sp>
        <p:nvSpPr>
          <p:cNvPr id="4" name="مربع نص 3">
            <a:extLst>
              <a:ext uri="{FF2B5EF4-FFF2-40B4-BE49-F238E27FC236}">
                <a16:creationId xmlns:a16="http://schemas.microsoft.com/office/drawing/2014/main" id="{7459A139-2D04-428E-A4E5-40C34BA222D9}"/>
              </a:ext>
            </a:extLst>
          </p:cNvPr>
          <p:cNvSpPr txBox="1"/>
          <p:nvPr/>
        </p:nvSpPr>
        <p:spPr>
          <a:xfrm>
            <a:off x="5433237" y="1659285"/>
            <a:ext cx="6758763" cy="4524315"/>
          </a:xfrm>
          <a:prstGeom prst="rect">
            <a:avLst/>
          </a:prstGeom>
          <a:solidFill>
            <a:schemeClr val="bg1">
              <a:lumMod val="85000"/>
            </a:schemeClr>
          </a:solidFill>
        </p:spPr>
        <p:txBody>
          <a:bodyPr wrap="square">
            <a:spAutoFit/>
          </a:bodyPr>
          <a:lstStyle/>
          <a:p>
            <a:r>
              <a:rPr lang="ar-SA" sz="3200" b="0" i="0" dirty="0">
                <a:solidFill>
                  <a:srgbClr val="202124"/>
                </a:solidFill>
                <a:effectLst/>
                <a:latin typeface="Helvetica Neue"/>
              </a:rPr>
              <a:t>تساعد دراسة الخدمة الاجتماعية في </a:t>
            </a:r>
            <a:r>
              <a:rPr lang="ar-SA" sz="3200" b="0" i="0" dirty="0">
                <a:solidFill>
                  <a:srgbClr val="040C28"/>
                </a:solidFill>
                <a:effectLst/>
                <a:latin typeface="Helvetica Neue"/>
              </a:rPr>
              <a:t>حل مشاكل الطلاب داخل الكلية، ومحاولة التعامل معهم ودعمهم نفسياً،</a:t>
            </a:r>
            <a:r>
              <a:rPr lang="ar-SA" sz="3200" b="0" i="0" dirty="0">
                <a:solidFill>
                  <a:srgbClr val="202124"/>
                </a:solidFill>
                <a:effectLst/>
                <a:latin typeface="Helvetica Neue"/>
              </a:rPr>
              <a:t> وكذلك من أهمية الخدمة الاجتماعية أيضًا إمكانية علاج الكثير من الحالات التي تعاني من بعض الأمراض التي يعجز العلاج عن حلها مثل الاكتئاب النفسي والحالات النفسية المستعصية.</a:t>
            </a:r>
          </a:p>
          <a:p>
            <a:endParaRPr lang="ar-SA" sz="3200" dirty="0">
              <a:solidFill>
                <a:srgbClr val="202124"/>
              </a:solidFill>
              <a:latin typeface="Helvetica Neue"/>
            </a:endParaRPr>
          </a:p>
          <a:p>
            <a:endParaRPr lang="ar-SA" sz="3200" dirty="0">
              <a:solidFill>
                <a:srgbClr val="202124"/>
              </a:solidFill>
              <a:latin typeface="Helvetica Neue"/>
            </a:endParaRPr>
          </a:p>
          <a:p>
            <a:endParaRPr lang="ar-SA" sz="3200" dirty="0"/>
          </a:p>
        </p:txBody>
      </p:sp>
      <p:pic>
        <p:nvPicPr>
          <p:cNvPr id="1026" name="Picture 2" descr="مجالات عمل خريجي كلية خدمة اجتماعية | المرسال">
            <a:extLst>
              <a:ext uri="{FF2B5EF4-FFF2-40B4-BE49-F238E27FC236}">
                <a16:creationId xmlns:a16="http://schemas.microsoft.com/office/drawing/2014/main" id="{13AF7CE4-71D8-4ECC-957C-B8D6C17B50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433237" cy="6676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138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7C647D2-FA47-4E66-8DE4-F62F18909527}"/>
              </a:ext>
            </a:extLst>
          </p:cNvPr>
          <p:cNvSpPr txBox="1"/>
          <p:nvPr/>
        </p:nvSpPr>
        <p:spPr>
          <a:xfrm>
            <a:off x="6094227" y="0"/>
            <a:ext cx="6097772" cy="6719788"/>
          </a:xfrm>
          <a:prstGeom prst="rect">
            <a:avLst/>
          </a:prstGeom>
          <a:solidFill>
            <a:schemeClr val="accent6"/>
          </a:solidFill>
        </p:spPr>
        <p:txBody>
          <a:bodyPr wrap="square">
            <a:spAutoFit/>
          </a:bodyPr>
          <a:lstStyle/>
          <a:p>
            <a:pPr rtl="1">
              <a:lnSpc>
                <a:spcPct val="106000"/>
              </a:lnSpc>
              <a:spcAft>
                <a:spcPts val="800"/>
              </a:spcAft>
              <a:tabLst>
                <a:tab pos="759460" algn="l"/>
              </a:tabLst>
            </a:pPr>
            <a:r>
              <a:rPr lang="ar-SA" sz="4000" b="1" dirty="0">
                <a:solidFill>
                  <a:schemeClr val="accent2">
                    <a:lumMod val="50000"/>
                  </a:schemeClr>
                </a:solidFill>
                <a:effectLst/>
                <a:latin typeface="Calibri" panose="020F0502020204030204" pitchFamily="34" charset="0"/>
                <a:ea typeface="Calibri" panose="020F0502020204030204" pitchFamily="34" charset="0"/>
                <a:cs typeface="Arial" panose="020B0604020202020204" pitchFamily="34" charset="0"/>
              </a:rPr>
              <a:t>الرؤية:</a:t>
            </a:r>
            <a:endParaRPr lang="en-US" sz="4000" dirty="0">
              <a:solidFill>
                <a:schemeClr val="accent2">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algn="r" rtl="1">
              <a:lnSpc>
                <a:spcPct val="106000"/>
              </a:lnSpc>
              <a:spcAft>
                <a:spcPts val="800"/>
              </a:spcAft>
              <a:tabLst>
                <a:tab pos="759460" algn="l"/>
              </a:tabLst>
            </a:pPr>
            <a:r>
              <a:rPr lang="ar-SA" sz="3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تتطلع الكلية إلى أن تكون ذات مكانة مرموقة متميزة في مجال التعليم، وتسعى إلى إعداد مؤهلين في مجال العلوم الشرعية والقانونية واللغوية بمستوى علمي عالٍ، وسلوكيات معتدلة وفق منهج وسطي...</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rtl="1">
              <a:lnSpc>
                <a:spcPct val="106000"/>
              </a:lnSpc>
              <a:spcAft>
                <a:spcPts val="800"/>
              </a:spcAft>
              <a:tabLst>
                <a:tab pos="759460" algn="l"/>
              </a:tabLst>
            </a:pPr>
            <a:r>
              <a:rPr lang="ar-SA" sz="4000" b="1" dirty="0">
                <a:solidFill>
                  <a:schemeClr val="accent2">
                    <a:lumMod val="50000"/>
                  </a:schemeClr>
                </a:solidFill>
                <a:effectLst/>
                <a:latin typeface="Calibri" panose="020F0502020204030204" pitchFamily="34" charset="0"/>
                <a:ea typeface="Calibri" panose="020F0502020204030204" pitchFamily="34" charset="0"/>
                <a:cs typeface="Arial" panose="020B0604020202020204" pitchFamily="34" charset="0"/>
              </a:rPr>
              <a:t>الرسالة:</a:t>
            </a:r>
            <a:endParaRPr lang="en-US" sz="4000" dirty="0">
              <a:solidFill>
                <a:schemeClr val="accent2">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algn="r" rtl="1">
              <a:lnSpc>
                <a:spcPct val="106000"/>
              </a:lnSpc>
              <a:spcAft>
                <a:spcPts val="800"/>
              </a:spcAft>
              <a:tabLst>
                <a:tab pos="759460" algn="l"/>
              </a:tabLst>
            </a:pPr>
            <a:r>
              <a:rPr lang="ar-SA" sz="3200" b="1" dirty="0">
                <a:effectLst/>
                <a:latin typeface="Calibri" panose="020F0502020204030204" pitchFamily="34" charset="0"/>
                <a:ea typeface="Calibri" panose="020F0502020204030204" pitchFamily="34" charset="0"/>
                <a:cs typeface="Arial" panose="020B0604020202020204" pitchFamily="34" charset="0"/>
              </a:rPr>
              <a:t>التميز في مجال التعليم التربوي من خلال الإسهام بالنهوض المستوى الدراسي والتحصيل العلمي، والتكيف النفسي والاجتماعي للطلاب.</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6000"/>
              </a:lnSpc>
              <a:spcAft>
                <a:spcPts val="800"/>
              </a:spcAft>
              <a:tabLst>
                <a:tab pos="759460" algn="l"/>
              </a:tabLst>
            </a:pPr>
            <a:r>
              <a:rPr lang="ar-SA" sz="18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050" name="Picture 2" descr="رؤية ورسالة الكلية | كليه الخدمه الإجتماعيه">
            <a:extLst>
              <a:ext uri="{FF2B5EF4-FFF2-40B4-BE49-F238E27FC236}">
                <a16:creationId xmlns:a16="http://schemas.microsoft.com/office/drawing/2014/main" id="{446A8FFB-ECE7-42C5-B29F-0D268FC998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6188148"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592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E1A2F831-E361-467A-8C40-490567F7EA16}"/>
              </a:ext>
            </a:extLst>
          </p:cNvPr>
          <p:cNvSpPr txBox="1"/>
          <p:nvPr/>
        </p:nvSpPr>
        <p:spPr>
          <a:xfrm>
            <a:off x="5220586" y="0"/>
            <a:ext cx="6971413" cy="6398355"/>
          </a:xfrm>
          <a:prstGeom prst="rect">
            <a:avLst/>
          </a:prstGeom>
          <a:solidFill>
            <a:schemeClr val="tx2">
              <a:lumMod val="40000"/>
              <a:lumOff val="60000"/>
            </a:schemeClr>
          </a:solidFill>
        </p:spPr>
        <p:txBody>
          <a:bodyPr wrap="square">
            <a:spAutoFit/>
          </a:bodyPr>
          <a:lstStyle/>
          <a:p>
            <a:pPr algn="r" rtl="1">
              <a:lnSpc>
                <a:spcPct val="106000"/>
              </a:lnSpc>
              <a:spcAft>
                <a:spcPts val="800"/>
              </a:spcAft>
              <a:tabLst>
                <a:tab pos="759460" algn="l"/>
              </a:tabLst>
            </a:pPr>
            <a:r>
              <a:rPr lang="ar-SA" sz="4000" b="1" dirty="0">
                <a:effectLst/>
                <a:latin typeface="Calibri" panose="020F0502020204030204" pitchFamily="34" charset="0"/>
                <a:ea typeface="Calibri" panose="020F0502020204030204" pitchFamily="34" charset="0"/>
                <a:cs typeface="Arial" panose="020B0604020202020204" pitchFamily="34" charset="0"/>
              </a:rPr>
              <a:t>الأهداف:</a:t>
            </a:r>
            <a:endParaRPr lang="en-US" sz="4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6000"/>
              </a:lnSpc>
              <a:buFont typeface="Symbol" panose="05050102010706020507" pitchFamily="18" charset="2"/>
              <a:buChar char=""/>
              <a:tabLst>
                <a:tab pos="759460" algn="l"/>
              </a:tabLst>
            </a:pPr>
            <a:r>
              <a:rPr lang="ar-SA" sz="2800" b="1" dirty="0">
                <a:effectLst/>
                <a:latin typeface="Calibri" panose="020F0502020204030204" pitchFamily="34" charset="0"/>
                <a:ea typeface="Calibri" panose="020F0502020204030204" pitchFamily="34" charset="0"/>
                <a:cs typeface="Arial" panose="020B0604020202020204" pitchFamily="34" charset="0"/>
              </a:rPr>
              <a:t>معالجة ما يعترض الطلبة من مشاكل أو صعوبات داخل الكلية.</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6000"/>
              </a:lnSpc>
              <a:buFont typeface="Symbol" panose="05050102010706020507" pitchFamily="18" charset="2"/>
              <a:buChar char=""/>
              <a:tabLst>
                <a:tab pos="759460" algn="l"/>
              </a:tabLst>
            </a:pPr>
            <a:r>
              <a:rPr lang="ar-SA" sz="2800" b="1" dirty="0">
                <a:effectLst/>
                <a:latin typeface="Calibri" panose="020F0502020204030204" pitchFamily="34" charset="0"/>
                <a:ea typeface="Calibri" panose="020F0502020204030204" pitchFamily="34" charset="0"/>
                <a:cs typeface="Arial" panose="020B0604020202020204" pitchFamily="34" charset="0"/>
              </a:rPr>
              <a:t>الإسهام في تطوير مواهب الطلبة الإبداعية.</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6000"/>
              </a:lnSpc>
              <a:buFont typeface="Symbol" panose="05050102010706020507" pitchFamily="18" charset="2"/>
              <a:buChar char=""/>
              <a:tabLst>
                <a:tab pos="759460" algn="l"/>
              </a:tabLst>
            </a:pPr>
            <a:r>
              <a:rPr lang="ar-SA" sz="2800" b="1" dirty="0">
                <a:effectLst/>
                <a:latin typeface="Calibri" panose="020F0502020204030204" pitchFamily="34" charset="0"/>
                <a:ea typeface="Calibri" panose="020F0502020204030204" pitchFamily="34" charset="0"/>
                <a:cs typeface="Arial" panose="020B0604020202020204" pitchFamily="34" charset="0"/>
              </a:rPr>
              <a:t>العمل على تكوين اتجاهات إيجابية لدى الطلبة نحو تخصصاتهم، ودعمهم للارتقاء بمستواهم العلمي.</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6000"/>
              </a:lnSpc>
              <a:buFont typeface="Symbol" panose="05050102010706020507" pitchFamily="18" charset="2"/>
              <a:buChar char=""/>
              <a:tabLst>
                <a:tab pos="759460" algn="l"/>
              </a:tabLst>
            </a:pPr>
            <a:r>
              <a:rPr lang="ar-SA" sz="2800" b="1" dirty="0">
                <a:effectLst/>
                <a:latin typeface="Calibri" panose="020F0502020204030204" pitchFamily="34" charset="0"/>
                <a:ea typeface="Calibri" panose="020F0502020204030204" pitchFamily="34" charset="0"/>
                <a:cs typeface="Arial" panose="020B0604020202020204" pitchFamily="34" charset="0"/>
              </a:rPr>
              <a:t>ربط الطلبة بالمؤسسات في البيئة الخارجية من خلال الأنشطة والزيارات.</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6000"/>
              </a:lnSpc>
              <a:buFont typeface="Symbol" panose="05050102010706020507" pitchFamily="18" charset="2"/>
              <a:buChar char=""/>
              <a:tabLst>
                <a:tab pos="759460" algn="l"/>
              </a:tabLst>
            </a:pPr>
            <a:r>
              <a:rPr lang="ar-SA" sz="2800" b="1" dirty="0">
                <a:effectLst/>
                <a:latin typeface="Calibri" panose="020F0502020204030204" pitchFamily="34" charset="0"/>
                <a:ea typeface="Calibri" panose="020F0502020204030204" pitchFamily="34" charset="0"/>
                <a:cs typeface="Arial" panose="020B0604020202020204" pitchFamily="34" charset="0"/>
              </a:rPr>
              <a:t>الإسهام في توعية المجتمع وفق الأولويات والاحتياجات.</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6000"/>
              </a:lnSpc>
              <a:buFont typeface="Symbol" panose="05050102010706020507" pitchFamily="18" charset="2"/>
              <a:buChar char=""/>
              <a:tabLst>
                <a:tab pos="759460" algn="l"/>
              </a:tabLst>
            </a:pPr>
            <a:r>
              <a:rPr lang="ar-SA" sz="2800" b="1" dirty="0">
                <a:effectLst/>
                <a:latin typeface="Calibri" panose="020F0502020204030204" pitchFamily="34" charset="0"/>
                <a:ea typeface="Calibri" panose="020F0502020204030204" pitchFamily="34" charset="0"/>
                <a:cs typeface="Arial" panose="020B0604020202020204" pitchFamily="34" charset="0"/>
              </a:rPr>
              <a:t>توجيه الدراسات والبحوث إلى قضايا المجتمع الآنية وفق منهجية معاصرة.</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6000"/>
              </a:lnSpc>
              <a:spcAft>
                <a:spcPts val="800"/>
              </a:spcAft>
              <a:buFont typeface="Symbol" panose="05050102010706020507" pitchFamily="18" charset="2"/>
              <a:buChar char=""/>
              <a:tabLst>
                <a:tab pos="759460" algn="l"/>
              </a:tabLst>
            </a:pPr>
            <a:r>
              <a:rPr lang="ar-SA" sz="2800" b="1" dirty="0">
                <a:effectLst/>
                <a:latin typeface="Calibri" panose="020F0502020204030204" pitchFamily="34" charset="0"/>
                <a:ea typeface="Calibri" panose="020F0502020204030204" pitchFamily="34" charset="0"/>
                <a:cs typeface="Arial" panose="020B0604020202020204" pitchFamily="34" charset="0"/>
              </a:rPr>
              <a:t>تقديم الاستشارات لمؤسسات وأفراد المجتمع.</a:t>
            </a:r>
          </a:p>
          <a:p>
            <a:pPr lvl="0" algn="r" rtl="1">
              <a:lnSpc>
                <a:spcPct val="106000"/>
              </a:lnSpc>
              <a:spcAft>
                <a:spcPts val="800"/>
              </a:spcAft>
              <a:tabLst>
                <a:tab pos="759460" algn="l"/>
              </a:tabLst>
            </a:pPr>
            <a:endParaRPr lang="ar-SA" sz="2800" b="1" dirty="0">
              <a:latin typeface="Calibri" panose="020F0502020204030204" pitchFamily="34" charset="0"/>
              <a:ea typeface="Calibri" panose="020F0502020204030204" pitchFamily="34" charset="0"/>
              <a:cs typeface="Arial" panose="020B0604020202020204" pitchFamily="34" charset="0"/>
            </a:endParaRPr>
          </a:p>
        </p:txBody>
      </p:sp>
      <p:pic>
        <p:nvPicPr>
          <p:cNvPr id="4" name="Picture 2" descr="صياغة الاهداف السلوكية | المرسال">
            <a:extLst>
              <a:ext uri="{FF2B5EF4-FFF2-40B4-BE49-F238E27FC236}">
                <a16:creationId xmlns:a16="http://schemas.microsoft.com/office/drawing/2014/main" id="{CC9202DB-AC57-45BD-B726-66E043025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939"/>
            <a:ext cx="5220586" cy="6371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56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أخصائي الاعلام الرقمي وشبكات التواصل الاجتماعي">
            <a:extLst>
              <a:ext uri="{FF2B5EF4-FFF2-40B4-BE49-F238E27FC236}">
                <a16:creationId xmlns:a16="http://schemas.microsoft.com/office/drawing/2014/main" id="{A13873CC-3981-4AAC-B388-E119B6485A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894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AAE6D36A-4024-4527-B3F8-7713862AF572}"/>
              </a:ext>
            </a:extLst>
          </p:cNvPr>
          <p:cNvSpPr txBox="1"/>
          <p:nvPr/>
        </p:nvSpPr>
        <p:spPr>
          <a:xfrm>
            <a:off x="3827721" y="0"/>
            <a:ext cx="8364279" cy="6832063"/>
          </a:xfrm>
          <a:prstGeom prst="rect">
            <a:avLst/>
          </a:prstGeom>
          <a:solidFill>
            <a:schemeClr val="bg1">
              <a:lumMod val="85000"/>
            </a:schemeClr>
          </a:solidFill>
        </p:spPr>
        <p:txBody>
          <a:bodyPr wrap="square">
            <a:spAutoFit/>
          </a:bodyPr>
          <a:lstStyle/>
          <a:p>
            <a:pPr rtl="1">
              <a:lnSpc>
                <a:spcPct val="106000"/>
              </a:lnSpc>
              <a:spcAft>
                <a:spcPts val="800"/>
              </a:spcAft>
            </a:pPr>
            <a:r>
              <a:rPr lang="ar-SA" sz="28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مهام ووظائف مكتب الخدمة الاجتماعية وخدمة المجتمع:</a:t>
            </a:r>
            <a:endParaRPr lang="en-US"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rtl="1">
              <a:lnSpc>
                <a:spcPct val="106000"/>
              </a:lnSpc>
              <a:spcAft>
                <a:spcPts val="800"/>
              </a:spcAft>
            </a:pPr>
            <a:r>
              <a:rPr lang="ar-SA" sz="2400" b="1" dirty="0">
                <a:effectLst/>
                <a:latin typeface="Calibri" panose="020F0502020204030204" pitchFamily="34" charset="0"/>
                <a:ea typeface="Calibri" panose="020F0502020204030204" pitchFamily="34" charset="0"/>
                <a:cs typeface="Arial" panose="020B0604020202020204" pitchFamily="34" charset="0"/>
              </a:rPr>
              <a:t>1ـ الريادة في مجال الخدمة الاجتماعية لتوفير مناخ صحي وبيئة سليمة لطلبة الكلية.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rtl="1">
              <a:lnSpc>
                <a:spcPct val="106000"/>
              </a:lnSpc>
              <a:spcAft>
                <a:spcPts val="800"/>
              </a:spcAft>
            </a:pPr>
            <a:r>
              <a:rPr lang="ar-SA" sz="2400" b="1" dirty="0">
                <a:effectLst/>
                <a:latin typeface="Calibri" panose="020F0502020204030204" pitchFamily="34" charset="0"/>
                <a:ea typeface="Calibri" panose="020F0502020204030204" pitchFamily="34" charset="0"/>
                <a:cs typeface="Arial" panose="020B0604020202020204" pitchFamily="34" charset="0"/>
              </a:rPr>
              <a:t>2 ـ تقديم الدورات والمحاضرات وإعداد التقارير الدورية لتعريف الطلبة بالخدمة الاجتماعية.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rtl="1">
              <a:lnSpc>
                <a:spcPct val="106000"/>
              </a:lnSpc>
              <a:spcAft>
                <a:spcPts val="800"/>
              </a:spcAft>
            </a:pPr>
            <a:r>
              <a:rPr lang="ar-SA" sz="2400" b="1" dirty="0">
                <a:effectLst/>
                <a:latin typeface="Calibri" panose="020F0502020204030204" pitchFamily="34" charset="0"/>
                <a:ea typeface="Calibri" panose="020F0502020204030204" pitchFamily="34" charset="0"/>
                <a:cs typeface="Arial" panose="020B0604020202020204" pitchFamily="34" charset="0"/>
              </a:rPr>
              <a:t>3 ـ حث جميع الطلبة على التردد على المكتب لمعرفة أوضاعهم ومطالباتهم والوقوف على مشاكلهم.</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rtl="1">
              <a:lnSpc>
                <a:spcPct val="106000"/>
              </a:lnSpc>
              <a:spcAft>
                <a:spcPts val="800"/>
              </a:spcAft>
            </a:pPr>
            <a:r>
              <a:rPr lang="ar-SA" sz="2400" b="1" dirty="0">
                <a:effectLst/>
                <a:latin typeface="Calibri" panose="020F0502020204030204" pitchFamily="34" charset="0"/>
                <a:ea typeface="Calibri" panose="020F0502020204030204" pitchFamily="34" charset="0"/>
                <a:cs typeface="Arial" panose="020B0604020202020204" pitchFamily="34" charset="0"/>
              </a:rPr>
              <a:t>4 ـ استقبال شكاوى الطلبة المقدمة للمكتب عن طريق صندوق الشكاوى لتقديم الحلول والمساعدات الممكنة.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rtl="1">
              <a:lnSpc>
                <a:spcPct val="106000"/>
              </a:lnSpc>
              <a:spcAft>
                <a:spcPts val="800"/>
              </a:spcAft>
            </a:pPr>
            <a:r>
              <a:rPr lang="ar-SA" sz="2400" b="1" dirty="0">
                <a:effectLst/>
                <a:latin typeface="Calibri" panose="020F0502020204030204" pitchFamily="34" charset="0"/>
                <a:ea typeface="Calibri" panose="020F0502020204030204" pitchFamily="34" charset="0"/>
                <a:cs typeface="Arial" panose="020B0604020202020204" pitchFamily="34" charset="0"/>
              </a:rPr>
              <a:t>5 ـ التصدي للظواهر السلبية بما في ذلك ظاهرة الغش في الامتحانات، ومعالجتها بأسلوب تربوي مبني على الإقناع النفسي، والتوجيه الاجتماعي.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rtl="1">
              <a:lnSpc>
                <a:spcPct val="106000"/>
              </a:lnSpc>
              <a:spcAft>
                <a:spcPts val="800"/>
              </a:spcAft>
            </a:pPr>
            <a:r>
              <a:rPr lang="ar-SA" sz="2400" b="1" dirty="0">
                <a:effectLst/>
                <a:latin typeface="Calibri" panose="020F0502020204030204" pitchFamily="34" charset="0"/>
                <a:ea typeface="Calibri" panose="020F0502020204030204" pitchFamily="34" charset="0"/>
                <a:cs typeface="Arial" panose="020B0604020202020204" pitchFamily="34" charset="0"/>
              </a:rPr>
              <a:t>6 ـ تقديم التوصيات التي من شأنها توطيد وتأكيد العلاقات بين أعضاء هيئة التدريس والموظفين والطلاب بالكلية.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rtl="1">
              <a:lnSpc>
                <a:spcPct val="106000"/>
              </a:lnSpc>
              <a:spcAft>
                <a:spcPts val="800"/>
              </a:spcAft>
            </a:pPr>
            <a:r>
              <a:rPr lang="ar-SA" sz="2400" b="1" dirty="0">
                <a:effectLst/>
                <a:latin typeface="Calibri" panose="020F0502020204030204" pitchFamily="34" charset="0"/>
                <a:ea typeface="Calibri" panose="020F0502020204030204" pitchFamily="34" charset="0"/>
                <a:cs typeface="Arial" panose="020B0604020202020204" pitchFamily="34" charset="0"/>
              </a:rPr>
              <a:t>7 ـ القيام بتجميع المعلومات عن طريق الاستبانات وأدوات البحث العلمي.</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rtl="1">
              <a:lnSpc>
                <a:spcPct val="106000"/>
              </a:lnSpc>
              <a:spcAft>
                <a:spcPts val="800"/>
              </a:spcAft>
            </a:pPr>
            <a:r>
              <a:rPr lang="ar-SA" sz="2400" b="1" dirty="0">
                <a:effectLst/>
                <a:latin typeface="Calibri" panose="020F0502020204030204" pitchFamily="34" charset="0"/>
                <a:ea typeface="Calibri" panose="020F0502020204030204" pitchFamily="34" charset="0"/>
                <a:cs typeface="Arial" panose="020B0604020202020204" pitchFamily="34" charset="0"/>
              </a:rPr>
              <a:t>8 ـ إعداد قائمة برنامج الخدمة الاجتماعية وأساليب تنفيدها داخل الكلية وخارجها.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074" name="Picture 2" descr="ما هي وظائف تخصص الخدمة الاجتماعية ؟">
            <a:extLst>
              <a:ext uri="{FF2B5EF4-FFF2-40B4-BE49-F238E27FC236}">
                <a16:creationId xmlns:a16="http://schemas.microsoft.com/office/drawing/2014/main" id="{696B5121-3732-40B6-8142-AF14920A93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827721"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460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C19C875-F66A-48DE-89EE-59117DB041CF}"/>
              </a:ext>
            </a:extLst>
          </p:cNvPr>
          <p:cNvSpPr>
            <a:spLocks noGrp="1"/>
          </p:cNvSpPr>
          <p:nvPr>
            <p:ph type="title"/>
          </p:nvPr>
        </p:nvSpPr>
        <p:spPr>
          <a:xfrm>
            <a:off x="1" y="0"/>
            <a:ext cx="12192000" cy="946298"/>
          </a:xfrm>
          <a:solidFill>
            <a:schemeClr val="accent3">
              <a:lumMod val="60000"/>
              <a:lumOff val="40000"/>
            </a:schemeClr>
          </a:solidFill>
        </p:spPr>
        <p:txBody>
          <a:bodyPr>
            <a:normAutofit fontScale="90000"/>
          </a:bodyPr>
          <a:lstStyle/>
          <a:p>
            <a:r>
              <a:rPr lang="ar-SA" sz="1600" dirty="0"/>
              <a:t/>
            </a:r>
            <a:br>
              <a:rPr lang="ar-SA" sz="1600" dirty="0"/>
            </a:br>
            <a:r>
              <a:rPr lang="ar-SA" sz="1600" dirty="0"/>
              <a:t/>
            </a:r>
            <a:br>
              <a:rPr lang="ar-SA" sz="1600" dirty="0"/>
            </a:br>
            <a:r>
              <a:rPr lang="ar-SA" sz="1600" dirty="0"/>
              <a:t/>
            </a:r>
            <a:br>
              <a:rPr lang="ar-SA" sz="1600" dirty="0"/>
            </a:br>
            <a:r>
              <a:rPr lang="ar-SA" sz="1600" dirty="0"/>
              <a:t/>
            </a:r>
            <a:br>
              <a:rPr lang="ar-SA" sz="1600" dirty="0"/>
            </a:br>
            <a:r>
              <a:rPr lang="ar-SA" sz="1600" dirty="0"/>
              <a:t/>
            </a:r>
            <a:br>
              <a:rPr lang="ar-SA" sz="1600" dirty="0"/>
            </a:br>
            <a:r>
              <a:rPr lang="ar-SA" sz="1600" dirty="0"/>
              <a:t/>
            </a:r>
            <a:br>
              <a:rPr lang="ar-SA" sz="1600" dirty="0"/>
            </a:br>
            <a:r>
              <a:rPr lang="ar-SA" sz="1600" dirty="0"/>
              <a:t/>
            </a:r>
            <a:br>
              <a:rPr lang="ar-SA" sz="1600" dirty="0"/>
            </a:br>
            <a:r>
              <a:rPr lang="ar-SA" sz="1600" dirty="0"/>
              <a:t/>
            </a:r>
            <a:br>
              <a:rPr lang="ar-SA" sz="1600" dirty="0"/>
            </a:br>
            <a:r>
              <a:rPr lang="ar-SA" sz="1600" dirty="0"/>
              <a:t/>
            </a:r>
            <a:br>
              <a:rPr lang="ar-SA" sz="1600" dirty="0"/>
            </a:br>
            <a:r>
              <a:rPr lang="ar-SA" sz="1600" dirty="0"/>
              <a:t/>
            </a:r>
            <a:br>
              <a:rPr lang="ar-SA" sz="1600" dirty="0"/>
            </a:br>
            <a:r>
              <a:rPr lang="ar-SA" sz="1600" dirty="0"/>
              <a:t/>
            </a:r>
            <a:br>
              <a:rPr lang="ar-SA" sz="1600" dirty="0"/>
            </a:br>
            <a:r>
              <a:rPr lang="ar-SA" sz="1600" dirty="0"/>
              <a:t/>
            </a:r>
            <a:br>
              <a:rPr lang="ar-SA" sz="1600" dirty="0"/>
            </a:br>
            <a:r>
              <a:rPr lang="ar-SA" sz="1600" dirty="0"/>
              <a:t/>
            </a:r>
            <a:br>
              <a:rPr lang="ar-SA" sz="1600" dirty="0"/>
            </a:br>
            <a:r>
              <a:rPr lang="ar-SA" sz="1600" dirty="0"/>
              <a:t/>
            </a:r>
            <a:br>
              <a:rPr lang="ar-SA" sz="1600" dirty="0"/>
            </a:br>
            <a:r>
              <a:rPr lang="ar-SA" sz="1600" dirty="0"/>
              <a:t/>
            </a:r>
            <a:br>
              <a:rPr lang="ar-SA" sz="1600" dirty="0"/>
            </a:br>
            <a:r>
              <a:rPr lang="ar-SA" sz="1600" dirty="0"/>
              <a:t/>
            </a:r>
            <a:br>
              <a:rPr lang="ar-SA" sz="1600" dirty="0"/>
            </a:br>
            <a:r>
              <a:rPr lang="ar-SA" sz="1600" dirty="0"/>
              <a:t/>
            </a:r>
            <a:br>
              <a:rPr lang="ar-SA" sz="1600" dirty="0"/>
            </a:br>
            <a:r>
              <a:rPr lang="ar-SA" sz="1600" dirty="0"/>
              <a:t/>
            </a:r>
            <a:br>
              <a:rPr lang="ar-SA" sz="1600" dirty="0"/>
            </a:br>
            <a:r>
              <a:rPr lang="ar-SA" sz="1600" dirty="0"/>
              <a:t/>
            </a:r>
            <a:br>
              <a:rPr lang="ar-SA" sz="1600" dirty="0"/>
            </a:br>
            <a:r>
              <a:rPr lang="ar-SA" sz="1600" dirty="0"/>
              <a:t/>
            </a:r>
            <a:br>
              <a:rPr lang="ar-SA" sz="1600" dirty="0"/>
            </a:br>
            <a:r>
              <a:rPr lang="ar-SA" sz="1600" dirty="0"/>
              <a:t/>
            </a:r>
            <a:br>
              <a:rPr lang="ar-SA" sz="1600" dirty="0"/>
            </a:br>
            <a:r>
              <a:rPr lang="ar-SA" sz="1600" dirty="0"/>
              <a:t/>
            </a:r>
            <a:br>
              <a:rPr lang="ar-SA" sz="1600" dirty="0"/>
            </a:br>
            <a:r>
              <a:rPr lang="ar-SA" sz="1600" dirty="0"/>
              <a:t/>
            </a:r>
            <a:br>
              <a:rPr lang="ar-SA" sz="1600" dirty="0"/>
            </a:br>
            <a:r>
              <a:rPr lang="ar-SA" sz="1600" dirty="0"/>
              <a:t/>
            </a:r>
            <a:br>
              <a:rPr lang="ar-SA" sz="1600" dirty="0"/>
            </a:br>
            <a:r>
              <a:rPr lang="ar-SA" sz="1600" dirty="0"/>
              <a:t/>
            </a:r>
            <a:br>
              <a:rPr lang="ar-SA" sz="1600" dirty="0"/>
            </a:br>
            <a:r>
              <a:rPr lang="ar-SA" sz="1600" dirty="0"/>
              <a:t/>
            </a:r>
            <a:br>
              <a:rPr lang="ar-SA" sz="1600" dirty="0"/>
            </a:br>
            <a:r>
              <a:rPr lang="ar-SA" sz="1600" dirty="0"/>
              <a:t/>
            </a:r>
            <a:br>
              <a:rPr lang="ar-SA" sz="1600" dirty="0"/>
            </a:br>
            <a:r>
              <a:rPr lang="ar-SA" sz="1600" dirty="0"/>
              <a:t/>
            </a:r>
            <a:br>
              <a:rPr lang="ar-SA" sz="1600" dirty="0"/>
            </a:br>
            <a:r>
              <a:rPr lang="ar-SA" sz="1600" dirty="0"/>
              <a:t>           </a:t>
            </a:r>
            <a:br>
              <a:rPr lang="ar-SA" sz="1600" dirty="0"/>
            </a:br>
            <a:r>
              <a:rPr lang="ar-SA" sz="1600" dirty="0"/>
              <a:t/>
            </a:r>
            <a:br>
              <a:rPr lang="ar-SA" sz="1600" dirty="0"/>
            </a:br>
            <a:r>
              <a:rPr lang="ar-SA" sz="1600" dirty="0"/>
              <a:t/>
            </a:r>
            <a:br>
              <a:rPr lang="ar-SA" sz="1600" dirty="0"/>
            </a:br>
            <a:r>
              <a:rPr lang="ar-SA" sz="1600" dirty="0"/>
              <a:t>                     </a:t>
            </a:r>
            <a:br>
              <a:rPr lang="ar-SA" sz="1600" dirty="0"/>
            </a:br>
            <a:r>
              <a:rPr lang="ar-SA" sz="1600" dirty="0"/>
              <a:t/>
            </a:r>
            <a:br>
              <a:rPr lang="ar-SA" sz="1600" dirty="0"/>
            </a:br>
            <a:r>
              <a:rPr lang="ar-SA" sz="1600" dirty="0"/>
              <a:t>                        </a:t>
            </a:r>
            <a:r>
              <a:rPr lang="ar-SA" dirty="0"/>
              <a:t>متابعات كلية العلوم الشرعية زاوية المحجوب:</a:t>
            </a:r>
            <a:r>
              <a:rPr lang="ar-SA" sz="1600" dirty="0"/>
              <a:t/>
            </a:r>
            <a:br>
              <a:rPr lang="ar-SA" sz="1600" dirty="0"/>
            </a:br>
            <a:r>
              <a:rPr lang="ar-SA" sz="1600" dirty="0"/>
              <a:t/>
            </a:r>
            <a:br>
              <a:rPr lang="ar-SA" sz="1600" dirty="0"/>
            </a:br>
            <a:r>
              <a:rPr lang="ar-SA" sz="3100" b="1" dirty="0"/>
              <a:t>نظم مكتب الخدمة الاجتماعية بكلية العلوم الشرعية زاوية المحجوب مساء يوم الثلاثاء ، الموافق: 28/ 5/ </a:t>
            </a:r>
            <a:r>
              <a:rPr lang="ar-SA" sz="2700" b="1" dirty="0"/>
              <a:t>2024م </a:t>
            </a:r>
            <a:r>
              <a:rPr lang="ar-SA" sz="3100" b="1" dirty="0"/>
              <a:t>على تمام الساعة الثالثة والنصف بمدرج الكلية ورشة عمل بعنوان : دور الكلية عن الخدمة الاجتماعية وخدمة المجتمع بإشراف الكلية ،وبحضور الأساتذة، والموظفات، والطلبة والطالبات الكلية، والتي ألقتها الأستاذة :فاطمة عمر محمد أبوراوي رئيس مكتب الخدمة الاجتماعية وخدمة المجتمع ووضحت فيها:</a:t>
            </a:r>
            <a:br>
              <a:rPr lang="ar-SA" sz="3100" b="1" dirty="0"/>
            </a:br>
            <a:r>
              <a:rPr lang="ar-SA" sz="3100" b="1" dirty="0"/>
              <a:t>المحور الأول: ما مفهوم الخدمة الاجتماعية ، وأهميتها.</a:t>
            </a:r>
            <a:br>
              <a:rPr lang="ar-SA" sz="3100" b="1" dirty="0"/>
            </a:br>
            <a:r>
              <a:rPr lang="ar-SA" sz="3100" b="1" dirty="0"/>
              <a:t>المحور الثاني: تعريف الطلبة والطالبات حول دور الخدمة الاجتماعية داخل كلية العلوم الشرعية زاوية المحجوب.</a:t>
            </a:r>
            <a:br>
              <a:rPr lang="ar-SA" sz="3100" b="1" dirty="0"/>
            </a:br>
            <a:r>
              <a:rPr lang="ar-SA" sz="3100" b="1" dirty="0"/>
              <a:t>المحور الثالث: مهام ووظائف الخدمة الاجتماعية داخل كلية العلوم الشرعية زاوية المحجوب.</a:t>
            </a:r>
            <a:br>
              <a:rPr lang="ar-SA" sz="3100" b="1" dirty="0"/>
            </a:br>
            <a:r>
              <a:rPr lang="ar-SA" sz="3100" b="1" dirty="0"/>
              <a:t>وختاما أجدد شكري للمعلمة الفاضلة حفصه الجهيمي على تعاونها وإخلاصها داخل المكتب.</a:t>
            </a:r>
            <a:r>
              <a:rPr lang="ar-SA" sz="1800" b="1" dirty="0">
                <a:effectLst/>
                <a:latin typeface="Calibri" panose="020F0502020204030204" pitchFamily="34" charset="0"/>
                <a:ea typeface="Calibri" panose="020F0502020204030204" pitchFamily="34" charset="0"/>
                <a:cs typeface="Calibri" panose="020F0502020204030204" pitchFamily="34" charset="0"/>
              </a:rPr>
              <a:t> </a:t>
            </a:r>
            <a:br>
              <a:rPr lang="ar-SA" sz="1800" b="1" dirty="0">
                <a:effectLst/>
                <a:latin typeface="Calibri" panose="020F0502020204030204" pitchFamily="34" charset="0"/>
                <a:ea typeface="Calibri" panose="020F0502020204030204" pitchFamily="34" charset="0"/>
                <a:cs typeface="Calibri" panose="020F0502020204030204" pitchFamily="34" charset="0"/>
              </a:rPr>
            </a:br>
            <a:r>
              <a:rPr lang="ar-SA" sz="2700" b="1" dirty="0">
                <a:effectLst/>
                <a:latin typeface="Calibri" panose="020F0502020204030204" pitchFamily="34" charset="0"/>
                <a:ea typeface="Calibri" panose="020F0502020204030204" pitchFamily="34" charset="0"/>
                <a:cs typeface="Calibri" panose="020F0502020204030204" pitchFamily="34" charset="0"/>
              </a:rPr>
              <a:t> وتم فيها توزيع المطويات على الطلبة والطالبات حول دور مكتب الخدمة الاجتماعية وخدمة المجتمع داخل الكلية .</a:t>
            </a:r>
            <a:r>
              <a:rPr lang="en-US" sz="1800" b="1" dirty="0">
                <a:effectLst/>
                <a:latin typeface="Calibri" panose="020F0502020204030204" pitchFamily="34" charset="0"/>
                <a:ea typeface="Calibri" panose="020F0502020204030204" pitchFamily="34" charset="0"/>
                <a:cs typeface="Arial" panose="020B0604020202020204" pitchFamily="34" charset="0"/>
              </a:rPr>
              <a:t/>
            </a:r>
            <a:br>
              <a:rPr lang="en-US" sz="1800" b="1" dirty="0">
                <a:effectLst/>
                <a:latin typeface="Calibri" panose="020F0502020204030204" pitchFamily="34" charset="0"/>
                <a:ea typeface="Calibri" panose="020F0502020204030204" pitchFamily="34" charset="0"/>
                <a:cs typeface="Arial" panose="020B0604020202020204" pitchFamily="34" charset="0"/>
              </a:rPr>
            </a:br>
            <a:r>
              <a:rPr lang="ar-SA" sz="3100" b="1" dirty="0">
                <a:effectLst/>
                <a:latin typeface="Calibri" panose="020F0502020204030204" pitchFamily="34" charset="0"/>
                <a:ea typeface="Calibri" panose="020F0502020204030204" pitchFamily="34" charset="0"/>
                <a:cs typeface="Arial" panose="020B0604020202020204" pitchFamily="34" charset="0"/>
              </a:rPr>
              <a:t/>
            </a:r>
            <a:br>
              <a:rPr lang="ar-SA" sz="3100" b="1" dirty="0">
                <a:effectLst/>
                <a:latin typeface="Calibri" panose="020F0502020204030204" pitchFamily="34" charset="0"/>
                <a:ea typeface="Calibri" panose="020F0502020204030204" pitchFamily="34" charset="0"/>
                <a:cs typeface="Arial" panose="020B0604020202020204" pitchFamily="34" charset="0"/>
              </a:rPr>
            </a:br>
            <a:r>
              <a:rPr lang="ar-SA" sz="3100" b="1" dirty="0">
                <a:effectLst/>
                <a:latin typeface="Calibri" panose="020F0502020204030204" pitchFamily="34" charset="0"/>
                <a:ea typeface="Calibri" panose="020F0502020204030204" pitchFamily="34" charset="0"/>
                <a:cs typeface="Arial" panose="020B0604020202020204" pitchFamily="34" charset="0"/>
              </a:rPr>
              <a:t>                     </a:t>
            </a:r>
            <a:r>
              <a:rPr lang="ar-SA" sz="3100" b="1" dirty="0"/>
              <a:t>نسأل الله التوفيق والنجاح للجميع الطلبة والطالبات.</a:t>
            </a:r>
            <a:br>
              <a:rPr lang="ar-SA" sz="3100" b="1" dirty="0"/>
            </a:br>
            <a:r>
              <a:rPr lang="ar-SA" sz="3100" b="1" dirty="0"/>
              <a:t>                               إعداد وتنسيق مكتب الخدمة الاجتماعية </a:t>
            </a:r>
            <a:br>
              <a:rPr lang="ar-SA" sz="3100" b="1" dirty="0"/>
            </a:br>
            <a:r>
              <a:rPr lang="ar-SA" sz="3100" b="1" dirty="0"/>
              <a:t>                                   الأستاذة: فاطمة عمر أبوراوي  </a:t>
            </a:r>
            <a:r>
              <a:rPr lang="ar-SA" sz="2200" b="1" dirty="0"/>
              <a:t/>
            </a:r>
            <a:br>
              <a:rPr lang="ar-SA" sz="2200" b="1" dirty="0"/>
            </a:br>
            <a:endParaRPr lang="ar-SA" sz="2200" b="1" dirty="0"/>
          </a:p>
        </p:txBody>
      </p:sp>
    </p:spTree>
    <p:extLst>
      <p:ext uri="{BB962C8B-B14F-4D97-AF65-F5344CB8AC3E}">
        <p14:creationId xmlns:p14="http://schemas.microsoft.com/office/powerpoint/2010/main" val="3514232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504052A4-37DD-4112-B8BB-DFD14B9AB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8156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349C381F-C3E0-4505-A27B-E6F1CDC98D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93948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C7ECF176-65A2-4843-95CB-E8ECD82AF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55122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DAEB0805-06EF-41A2-B9AB-036F25398E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430807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01255801-FCB4-4D91-A88B-3A3C1B7592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426426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422EFD4A-39E2-458D-9385-EA5AF2A636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720781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364A3AF4-B524-4FB3-9320-00B52E3A4D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931656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زوايا مستديرة 4">
            <a:extLst>
              <a:ext uri="{FF2B5EF4-FFF2-40B4-BE49-F238E27FC236}">
                <a16:creationId xmlns:a16="http://schemas.microsoft.com/office/drawing/2014/main" id="{C87F2C2B-7431-46E4-9FAD-64C297D50340}"/>
              </a:ext>
            </a:extLst>
          </p:cNvPr>
          <p:cNvSpPr/>
          <p:nvPr/>
        </p:nvSpPr>
        <p:spPr>
          <a:xfrm>
            <a:off x="1602658" y="3315150"/>
            <a:ext cx="8986683" cy="26055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LY" sz="8800" b="1" dirty="0">
                <a:solidFill>
                  <a:schemeClr val="bg1"/>
                </a:solidFill>
              </a:rPr>
              <a:t>شكرا لحسن استماعكم</a:t>
            </a:r>
            <a:endParaRPr lang="ar-SA" sz="8800" b="1" dirty="0">
              <a:solidFill>
                <a:schemeClr val="bg1"/>
              </a:solidFill>
            </a:endParaRPr>
          </a:p>
        </p:txBody>
      </p:sp>
      <p:sp>
        <p:nvSpPr>
          <p:cNvPr id="6" name="مربع نص 5">
            <a:extLst>
              <a:ext uri="{FF2B5EF4-FFF2-40B4-BE49-F238E27FC236}">
                <a16:creationId xmlns:a16="http://schemas.microsoft.com/office/drawing/2014/main" id="{1E7BBB3E-78A7-41E0-A063-46A7C58579D1}"/>
              </a:ext>
            </a:extLst>
          </p:cNvPr>
          <p:cNvSpPr txBox="1"/>
          <p:nvPr/>
        </p:nvSpPr>
        <p:spPr>
          <a:xfrm>
            <a:off x="0" y="0"/>
            <a:ext cx="12280605" cy="11079956"/>
          </a:xfrm>
          <a:prstGeom prst="rect">
            <a:avLst/>
          </a:prstGeom>
          <a:solidFill>
            <a:schemeClr val="accent1">
              <a:lumMod val="75000"/>
            </a:schemeClr>
          </a:solidFill>
        </p:spPr>
        <p:txBody>
          <a:bodyPr wrap="square">
            <a:spAutoFit/>
          </a:bodyPr>
          <a:lstStyle/>
          <a:p>
            <a:pPr algn="ctr"/>
            <a:endParaRPr lang="ar-SA" sz="2400" b="1" dirty="0">
              <a:solidFill>
                <a:srgbClr val="FFFF00"/>
              </a:solidFill>
            </a:endParaRPr>
          </a:p>
          <a:p>
            <a:pPr algn="ctr"/>
            <a:endParaRPr lang="ar-SA" sz="2400" b="1" dirty="0">
              <a:solidFill>
                <a:srgbClr val="FFFF00"/>
              </a:solidFill>
            </a:endParaRPr>
          </a:p>
          <a:p>
            <a:pPr algn="ctr"/>
            <a:endParaRPr lang="ar-SA" sz="2400" b="1" dirty="0">
              <a:solidFill>
                <a:srgbClr val="FFFF00"/>
              </a:solidFill>
            </a:endParaRPr>
          </a:p>
          <a:p>
            <a:pPr algn="ctr"/>
            <a:endParaRPr lang="ar-SA" sz="2400" b="1" dirty="0">
              <a:solidFill>
                <a:srgbClr val="FFFF00"/>
              </a:solidFill>
            </a:endParaRPr>
          </a:p>
          <a:p>
            <a:pPr algn="ctr"/>
            <a:r>
              <a:rPr lang="ar-LY" sz="8800" dirty="0">
                <a:solidFill>
                  <a:srgbClr val="FFFF00"/>
                </a:solidFill>
                <a:cs typeface="PT Bold Heading" panose="02010400000000000000" pitchFamily="2" charset="-78"/>
              </a:rPr>
              <a:t>نهاية العرض</a:t>
            </a:r>
            <a:endParaRPr lang="ar-SA" sz="8800" dirty="0">
              <a:solidFill>
                <a:srgbClr val="FFFF00"/>
              </a:solidFill>
              <a:cs typeface="PT Bold Heading" panose="02010400000000000000" pitchFamily="2" charset="-78"/>
            </a:endParaRPr>
          </a:p>
          <a:p>
            <a:pPr algn="ctr"/>
            <a:endParaRPr lang="ar-SA" sz="2400" b="1" dirty="0">
              <a:solidFill>
                <a:srgbClr val="FFFF00"/>
              </a:solidFill>
            </a:endParaRPr>
          </a:p>
          <a:p>
            <a:pPr algn="ctr"/>
            <a:r>
              <a:rPr lang="ar-LY" sz="8000" b="1" dirty="0">
                <a:solidFill>
                  <a:srgbClr val="FFFF00"/>
                </a:solidFill>
              </a:rPr>
              <a:t>شكرا لحسن استماعكم</a:t>
            </a:r>
            <a:endParaRPr lang="ar-SA" sz="8000" b="1" dirty="0">
              <a:solidFill>
                <a:srgbClr val="FFFF00"/>
              </a:solidFill>
            </a:endParaRPr>
          </a:p>
          <a:p>
            <a:pPr algn="ctr"/>
            <a:endParaRPr lang="ar-SA" sz="2400" b="1" dirty="0">
              <a:solidFill>
                <a:srgbClr val="FFFF00"/>
              </a:solidFill>
            </a:endParaRPr>
          </a:p>
          <a:p>
            <a:pPr algn="ctr"/>
            <a:endParaRPr lang="ar-SA" sz="2400" b="1" dirty="0">
              <a:solidFill>
                <a:srgbClr val="FFFF00"/>
              </a:solidFill>
            </a:endParaRPr>
          </a:p>
          <a:p>
            <a:pPr algn="ctr"/>
            <a:endParaRPr lang="ar-SA" sz="2400" b="1" dirty="0">
              <a:solidFill>
                <a:srgbClr val="FFFF00"/>
              </a:solidFill>
            </a:endParaRPr>
          </a:p>
          <a:p>
            <a:pPr algn="ctr"/>
            <a:endParaRPr lang="ar-SA" sz="2400" b="1" dirty="0">
              <a:solidFill>
                <a:srgbClr val="FFFF00"/>
              </a:solidFill>
            </a:endParaRPr>
          </a:p>
          <a:p>
            <a:pPr algn="ctr"/>
            <a:endParaRPr lang="ar-SA" sz="2400" b="1" dirty="0">
              <a:solidFill>
                <a:srgbClr val="FFFF00"/>
              </a:solidFill>
            </a:endParaRPr>
          </a:p>
          <a:p>
            <a:pPr algn="ctr"/>
            <a:endParaRPr lang="ar-SA" sz="2400" b="1" dirty="0">
              <a:solidFill>
                <a:srgbClr val="FFFF00"/>
              </a:solidFill>
            </a:endParaRPr>
          </a:p>
          <a:p>
            <a:pPr algn="ctr"/>
            <a:endParaRPr lang="ar-SA" sz="2400" b="1" dirty="0">
              <a:solidFill>
                <a:srgbClr val="FFFF00"/>
              </a:solidFill>
            </a:endParaRPr>
          </a:p>
          <a:p>
            <a:pPr algn="ctr"/>
            <a:endParaRPr lang="ar-SA" sz="2400" b="1" dirty="0">
              <a:solidFill>
                <a:srgbClr val="FFFF00"/>
              </a:solidFill>
            </a:endParaRPr>
          </a:p>
          <a:p>
            <a:pPr algn="ctr"/>
            <a:endParaRPr lang="ar-SA" sz="2400" b="1" dirty="0">
              <a:solidFill>
                <a:srgbClr val="FFFF00"/>
              </a:solidFill>
            </a:endParaRPr>
          </a:p>
          <a:p>
            <a:pPr algn="ctr"/>
            <a:endParaRPr lang="ar-SA" sz="2400" b="1" dirty="0">
              <a:solidFill>
                <a:srgbClr val="FFFF00"/>
              </a:solidFill>
            </a:endParaRPr>
          </a:p>
          <a:p>
            <a:pPr algn="ctr"/>
            <a:endParaRPr lang="ar-SA" sz="2400" b="1" dirty="0">
              <a:solidFill>
                <a:srgbClr val="FFFF00"/>
              </a:solidFill>
            </a:endParaRPr>
          </a:p>
          <a:p>
            <a:pPr algn="ctr"/>
            <a:endParaRPr lang="ar-SA" sz="2400" b="1" dirty="0">
              <a:solidFill>
                <a:srgbClr val="FFFF00"/>
              </a:solidFill>
            </a:endParaRPr>
          </a:p>
          <a:p>
            <a:pPr algn="ctr"/>
            <a:endParaRPr lang="ar-SA" sz="2400" b="1" dirty="0">
              <a:solidFill>
                <a:srgbClr val="FFFF00"/>
              </a:solidFill>
            </a:endParaRPr>
          </a:p>
          <a:p>
            <a:pPr algn="ctr"/>
            <a:endParaRPr lang="ar-SA" sz="2400" b="1" dirty="0">
              <a:solidFill>
                <a:srgbClr val="FFFF00"/>
              </a:solidFill>
            </a:endParaRPr>
          </a:p>
          <a:p>
            <a:pPr algn="ctr"/>
            <a:endParaRPr lang="ar-SA" sz="6600" b="1" dirty="0">
              <a:solidFill>
                <a:srgbClr val="FFFF00"/>
              </a:solidFill>
            </a:endParaRPr>
          </a:p>
        </p:txBody>
      </p:sp>
    </p:spTree>
    <p:extLst>
      <p:ext uri="{BB962C8B-B14F-4D97-AF65-F5344CB8AC3E}">
        <p14:creationId xmlns:p14="http://schemas.microsoft.com/office/powerpoint/2010/main" val="155569052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تمنياتنا للجميع... - مدرسة ابى الاشهر للتعليم الاساسى - الرسمية | فيسبوك">
            <a:extLst>
              <a:ext uri="{FF2B5EF4-FFF2-40B4-BE49-F238E27FC236}">
                <a16:creationId xmlns:a16="http://schemas.microsoft.com/office/drawing/2014/main" id="{CF8025E5-0E61-4BD5-AFA2-A5DCE51477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218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العلاقات الإنسانية العامة/ عن المرحوم والدي حسين عكاري | True Islam From  Quran - حقيقة الاسلام من القرآن">
            <a:extLst>
              <a:ext uri="{FF2B5EF4-FFF2-40B4-BE49-F238E27FC236}">
                <a16:creationId xmlns:a16="http://schemas.microsoft.com/office/drawing/2014/main" id="{C3154C64-8C7A-421D-AD1E-5DC3802B2D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232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حمصيات - &quot;السلام عليكم ورحمة الله وبركاته&quot; ابدؤوا بها كل لقاء، ثم تأتي  بعدها جُمل التحايا والمحبة، ولا تهجروها ولا تستبدلوها بغيرها من  الألفاظ، فهي ميثاق شرف، وعهد أمان، وعربون مودّة، وعقد سلام، وهي شرفنا بين  الأمم، لأن">
            <a:extLst>
              <a:ext uri="{FF2B5EF4-FFF2-40B4-BE49-F238E27FC236}">
                <a16:creationId xmlns:a16="http://schemas.microsoft.com/office/drawing/2014/main" id="{B1811EAD-15B1-493E-8FBE-3DE3F9BA7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891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4C229863-6C74-43D7-B23C-B9A86BC23EBB}"/>
              </a:ext>
            </a:extLst>
          </p:cNvPr>
          <p:cNvSpPr>
            <a:spLocks noGrp="1"/>
          </p:cNvSpPr>
          <p:nvPr>
            <p:ph type="sldNum" sz="quarter" idx="12"/>
          </p:nvPr>
        </p:nvSpPr>
        <p:spPr>
          <a:xfrm>
            <a:off x="-2" y="5865376"/>
            <a:ext cx="12192001" cy="948690"/>
          </a:xfrm>
          <a:solidFill>
            <a:schemeClr val="accent5">
              <a:lumMod val="75000"/>
            </a:schemeClr>
          </a:solidFill>
        </p:spPr>
        <p:txBody>
          <a:bodyPr/>
          <a:lstStyle/>
          <a:p>
            <a:pPr algn="ctr"/>
            <a:r>
              <a:rPr kumimoji="0" lang="ar-SA" altLang="ar-SA" sz="3200" b="1" i="0" u="none" strike="noStrike" cap="none" normalizeH="0" baseline="0" dirty="0">
                <a:ln>
                  <a:noFill/>
                </a:ln>
                <a:solidFill>
                  <a:schemeClr val="tx1"/>
                </a:solidFill>
                <a:effectLst/>
                <a:latin typeface="Calibri" panose="020F0502020204030204" pitchFamily="34" charset="0"/>
                <a:ea typeface="Calibri" panose="020F0502020204030204" pitchFamily="34" charset="0"/>
              </a:rPr>
              <a:t>بإعداد وتنسيق</a:t>
            </a:r>
            <a:r>
              <a:rPr kumimoji="0" lang="ar-SA" altLang="ar-SA" sz="3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l-Hadith2" pitchFamily="2" charset="-78"/>
              </a:rPr>
              <a:t>/</a:t>
            </a:r>
            <a:r>
              <a:rPr lang="ar-SA" sz="32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 مكتب الخدمة الاجتماعية</a:t>
            </a:r>
          </a:p>
        </p:txBody>
      </p:sp>
      <p:sp>
        <p:nvSpPr>
          <p:cNvPr id="3" name="Rectangle 2">
            <a:extLst>
              <a:ext uri="{FF2B5EF4-FFF2-40B4-BE49-F238E27FC236}">
                <a16:creationId xmlns:a16="http://schemas.microsoft.com/office/drawing/2014/main" id="{D32BDDDB-AAC1-4245-805A-F1218DF334A9}"/>
              </a:ext>
            </a:extLst>
          </p:cNvPr>
          <p:cNvSpPr>
            <a:spLocks noChangeArrowheads="1"/>
          </p:cNvSpPr>
          <p:nvPr/>
        </p:nvSpPr>
        <p:spPr bwMode="auto">
          <a:xfrm>
            <a:off x="1048327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4" name="Rectangle 3">
            <a:extLst>
              <a:ext uri="{FF2B5EF4-FFF2-40B4-BE49-F238E27FC236}">
                <a16:creationId xmlns:a16="http://schemas.microsoft.com/office/drawing/2014/main" id="{15628A48-2D35-4E4A-A5A8-4BA30C985784}"/>
              </a:ext>
            </a:extLst>
          </p:cNvPr>
          <p:cNvSpPr>
            <a:spLocks noChangeArrowheads="1"/>
          </p:cNvSpPr>
          <p:nvPr/>
        </p:nvSpPr>
        <p:spPr bwMode="auto">
          <a:xfrm>
            <a:off x="0" y="-7825"/>
            <a:ext cx="12192001" cy="5878532"/>
          </a:xfrm>
          <a:prstGeom prst="rect">
            <a:avLst/>
          </a:prstGeom>
          <a:solidFill>
            <a:schemeClr val="accent5"/>
          </a:solidFill>
          <a:ln>
            <a:noFill/>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ar-SA" altLang="ar-SA" sz="3600" b="1" dirty="0">
              <a:latin typeface="Calibri" panose="020F0502020204030204" pitchFamily="34" charset="0"/>
              <a:ea typeface="Calibri" panose="020F0502020204030204" pitchFamily="34" charset="0"/>
              <a:cs typeface="Arial" panose="020B0604020202020204" pitchFamily="34" charset="0"/>
            </a:endParaRPr>
          </a:p>
          <a:p>
            <a:pPr algn="ctr" eaLnBrk="0" fontAlgn="base" hangingPunct="0">
              <a:spcBef>
                <a:spcPct val="0"/>
              </a:spcBef>
              <a:spcAft>
                <a:spcPct val="0"/>
              </a:spcAft>
            </a:pPr>
            <a:r>
              <a:rPr lang="ar-SA" altLang="ar-SA" sz="3600" b="1" dirty="0">
                <a:latin typeface="Calibri" panose="020F0502020204030204" pitchFamily="34" charset="0"/>
                <a:ea typeface="Calibri" panose="020F0502020204030204" pitchFamily="34" charset="0"/>
                <a:cs typeface="Arial" panose="020B0604020202020204" pitchFamily="34" charset="0"/>
              </a:rPr>
              <a:t>دولة ليبيا</a:t>
            </a:r>
            <a:endParaRPr lang="en-US" altLang="ar-SA" sz="3600" b="1" dirty="0"/>
          </a:p>
          <a:p>
            <a:pPr algn="ctr" eaLnBrk="0" fontAlgn="base" hangingPunct="0">
              <a:spcBef>
                <a:spcPct val="0"/>
              </a:spcBef>
              <a:spcAft>
                <a:spcPct val="0"/>
              </a:spcAft>
            </a:pPr>
            <a:r>
              <a:rPr lang="ar-SA" altLang="ar-SA" sz="3600" b="1" dirty="0">
                <a:latin typeface="Calibri" panose="020F0502020204030204" pitchFamily="34" charset="0"/>
                <a:ea typeface="Calibri" panose="020F0502020204030204" pitchFamily="34" charset="0"/>
                <a:cs typeface="Arial" panose="020B0604020202020204" pitchFamily="34" charset="0"/>
              </a:rPr>
              <a:t>وزارة التعليم العالي والبحث العلمي</a:t>
            </a:r>
            <a:endParaRPr lang="en-US" altLang="ar-SA" sz="3600" dirty="0"/>
          </a:p>
          <a:p>
            <a:pPr algn="ctr" eaLnBrk="0" fontAlgn="base" hangingPunct="0">
              <a:spcBef>
                <a:spcPct val="0"/>
              </a:spcBef>
              <a:spcAft>
                <a:spcPct val="0"/>
              </a:spcAft>
            </a:pPr>
            <a:r>
              <a:rPr lang="ar-SA" altLang="ar-SA" sz="3600" b="1" dirty="0">
                <a:latin typeface="Calibri" panose="020F0502020204030204" pitchFamily="34" charset="0"/>
                <a:ea typeface="Calibri" panose="020F0502020204030204" pitchFamily="34" charset="0"/>
                <a:cs typeface="Calibri" panose="020F0502020204030204" pitchFamily="34" charset="0"/>
              </a:rPr>
              <a:t>الجامعة الأسمرية الإسلامية</a:t>
            </a:r>
            <a:endParaRPr lang="en-US" altLang="ar-SA" sz="3600" dirty="0"/>
          </a:p>
          <a:p>
            <a:pPr algn="ctr" eaLnBrk="0" fontAlgn="base" hangingPunct="0">
              <a:spcBef>
                <a:spcPct val="0"/>
              </a:spcBef>
              <a:spcAft>
                <a:spcPct val="0"/>
              </a:spcAft>
            </a:pPr>
            <a:r>
              <a:rPr lang="ar-SA" altLang="ar-SA" sz="3600" b="1" dirty="0">
                <a:latin typeface="Calibri" panose="020F0502020204030204" pitchFamily="34" charset="0"/>
                <a:ea typeface="Calibri" panose="020F0502020204030204" pitchFamily="34" charset="0"/>
                <a:cs typeface="Arial" panose="020B0604020202020204" pitchFamily="34" charset="0"/>
              </a:rPr>
              <a:t>كلية العلوم الشرعية زاوية المحجوب</a:t>
            </a:r>
          </a:p>
          <a:p>
            <a:pPr algn="ctr" eaLnBrk="0" fontAlgn="base" hangingPunct="0">
              <a:spcBef>
                <a:spcPct val="0"/>
              </a:spcBef>
              <a:spcAft>
                <a:spcPct val="0"/>
              </a:spcAft>
            </a:pPr>
            <a:r>
              <a:rPr lang="ar-SA" altLang="ar-SA" sz="3600" b="1" dirty="0">
                <a:latin typeface="Calibri" panose="020F0502020204030204" pitchFamily="34" charset="0"/>
                <a:ea typeface="Calibri" panose="020F0502020204030204" pitchFamily="34" charset="0"/>
                <a:cs typeface="Arial" panose="020B0604020202020204" pitchFamily="34" charset="0"/>
              </a:rPr>
              <a:t>قسم الخدمة الاجتماعية</a:t>
            </a:r>
            <a:endParaRPr lang="ar-SA" altLang="ar-SA" sz="3600" b="1" dirty="0">
              <a:latin typeface="Calibri" panose="020F0502020204030204" pitchFamily="34" charset="0"/>
              <a:ea typeface="Calibri" panose="020F0502020204030204" pitchFamily="34" charset="0"/>
              <a:cs typeface="Al-Hadith1" pitchFamily="2" charset="-78"/>
            </a:endParaRPr>
          </a:p>
          <a:p>
            <a:pPr algn="ctr" eaLnBrk="0" fontAlgn="base" hangingPunct="0">
              <a:spcBef>
                <a:spcPct val="0"/>
              </a:spcBef>
              <a:spcAft>
                <a:spcPct val="0"/>
              </a:spcAft>
            </a:pPr>
            <a:r>
              <a:rPr lang="ar-SA" altLang="ar-SA" sz="3200" b="1" dirty="0">
                <a:latin typeface="Calibri" panose="020F0502020204030204" pitchFamily="34" charset="0"/>
                <a:ea typeface="Calibri" panose="020F0502020204030204" pitchFamily="34" charset="0"/>
                <a:cs typeface="+mj-cs"/>
              </a:rPr>
              <a:t>ورشة عمل  بعنوان:</a:t>
            </a:r>
          </a:p>
          <a:p>
            <a:pPr marL="0" marR="0" lvl="0" indent="0" algn="ctr" defTabSz="914400" rtl="1" eaLnBrk="0" fontAlgn="base" latinLnBrk="0" hangingPunct="0">
              <a:lnSpc>
                <a:spcPct val="100000"/>
              </a:lnSpc>
              <a:spcBef>
                <a:spcPct val="0"/>
              </a:spcBef>
              <a:spcAft>
                <a:spcPct val="0"/>
              </a:spcAft>
              <a:buClrTx/>
              <a:buSzTx/>
              <a:buFontTx/>
              <a:buNone/>
              <a:tabLst/>
            </a:pPr>
            <a:r>
              <a:rPr lang="ar-SA" altLang="ar-SA" sz="3200" b="1" dirty="0">
                <a:latin typeface="Calibri" panose="020F0502020204030204" pitchFamily="34" charset="0"/>
                <a:ea typeface="Calibri" panose="020F0502020204030204" pitchFamily="34" charset="0"/>
                <a:cs typeface="+mj-cs"/>
              </a:rPr>
              <a:t> دور الكلية عن الخدمة الاجتماعية وخدمة المجتمع </a:t>
            </a:r>
          </a:p>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ar-SA" sz="3200" b="1" i="0" u="none" strike="noStrike" cap="none" normalizeH="0" baseline="0" dirty="0">
                <a:ln>
                  <a:noFill/>
                </a:ln>
                <a:solidFill>
                  <a:schemeClr val="tx1"/>
                </a:solidFill>
                <a:effectLst/>
                <a:latin typeface="Calibri" panose="020F0502020204030204" pitchFamily="34" charset="0"/>
                <a:ea typeface="Calibri" panose="020F0502020204030204" pitchFamily="34" charset="0"/>
              </a:rPr>
              <a:t>الزمان: يوم الثلاثاء</a:t>
            </a:r>
            <a:r>
              <a:rPr lang="ar-SA" altLang="ar-SA" sz="3200" b="1" dirty="0">
                <a:latin typeface="Calibri" panose="020F0502020204030204" pitchFamily="34" charset="0"/>
                <a:ea typeface="Calibri" panose="020F0502020204030204" pitchFamily="34" charset="0"/>
              </a:rPr>
              <a:t>20</a:t>
            </a:r>
            <a:r>
              <a:rPr kumimoji="0" lang="ar-SA" altLang="ar-SA" sz="3200" b="1" i="0" u="none" strike="noStrike" cap="none" normalizeH="0" baseline="0" dirty="0">
                <a:ln>
                  <a:noFill/>
                </a:ln>
                <a:solidFill>
                  <a:schemeClr val="tx1"/>
                </a:solidFill>
                <a:effectLst/>
                <a:latin typeface="Calibri" panose="020F0502020204030204" pitchFamily="34" charset="0"/>
                <a:ea typeface="Calibri" panose="020F0502020204030204" pitchFamily="34" charset="0"/>
              </a:rPr>
              <a:t>/ ذو القعدة/1445هـ ، الموافق: </a:t>
            </a:r>
            <a:r>
              <a:rPr lang="ar-SA" altLang="ar-SA" sz="3200" b="1" dirty="0" smtClean="0">
                <a:latin typeface="Calibri" panose="020F0502020204030204" pitchFamily="34" charset="0"/>
                <a:ea typeface="Calibri" panose="020F0502020204030204" pitchFamily="34" charset="0"/>
              </a:rPr>
              <a:t>28</a:t>
            </a:r>
            <a:r>
              <a:rPr kumimoji="0" lang="ar-SA" altLang="ar-SA" sz="3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rPr>
              <a:t>/ </a:t>
            </a:r>
            <a:r>
              <a:rPr kumimoji="0" lang="ar-SA" altLang="ar-SA" sz="3200" b="1" i="0" u="none" strike="noStrike" cap="none" normalizeH="0" baseline="0" dirty="0">
                <a:ln>
                  <a:noFill/>
                </a:ln>
                <a:solidFill>
                  <a:schemeClr val="tx1"/>
                </a:solidFill>
                <a:effectLst/>
                <a:latin typeface="Calibri" panose="020F0502020204030204" pitchFamily="34" charset="0"/>
                <a:ea typeface="Calibri" panose="020F0502020204030204" pitchFamily="34" charset="0"/>
              </a:rPr>
              <a:t>مايو/2024م</a:t>
            </a:r>
          </a:p>
          <a:p>
            <a:pPr algn="ctr" eaLnBrk="0" fontAlgn="base" hangingPunct="0">
              <a:spcBef>
                <a:spcPct val="0"/>
              </a:spcBef>
              <a:spcAft>
                <a:spcPct val="0"/>
              </a:spcAft>
            </a:pPr>
            <a:r>
              <a:rPr lang="ar-SA" sz="3200" b="1" dirty="0">
                <a:latin typeface="Calibri" panose="020F0502020204030204" pitchFamily="34" charset="0"/>
                <a:ea typeface="Calibri" panose="020F0502020204030204" pitchFamily="34" charset="0"/>
              </a:rPr>
              <a:t>المكان:</a:t>
            </a:r>
            <a:r>
              <a:rPr lang="ar-SA" sz="3200" b="1" dirty="0">
                <a:effectLst/>
                <a:latin typeface="Calibri" panose="020F0502020204030204" pitchFamily="34" charset="0"/>
                <a:ea typeface="Calibri" panose="020F0502020204030204" pitchFamily="34" charset="0"/>
              </a:rPr>
              <a:t> كلية العلوم الشرعية زاوية المحجوب، بالمدرج رقم (101)</a:t>
            </a:r>
            <a:endParaRPr kumimoji="0" lang="ar-SA" altLang="ar-SA" sz="3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ar-SA" sz="3200" b="1" i="0" u="none" strike="noStrike" cap="none" normalizeH="0" baseline="0" dirty="0">
                <a:ln>
                  <a:noFill/>
                </a:ln>
                <a:solidFill>
                  <a:schemeClr val="tx1"/>
                </a:solidFill>
                <a:effectLst/>
                <a:latin typeface="Calibri" panose="020F0502020204030204" pitchFamily="34" charset="0"/>
                <a:ea typeface="Calibri" panose="020F0502020204030204" pitchFamily="34" charset="0"/>
              </a:rPr>
              <a:t>         </a:t>
            </a:r>
            <a:r>
              <a:rPr lang="ar-SA" altLang="ar-SA" sz="3200" b="1" dirty="0">
                <a:latin typeface="Calibri" panose="020F0502020204030204" pitchFamily="34" charset="0"/>
                <a:ea typeface="Calibri" panose="020F0502020204030204" pitchFamily="34" charset="0"/>
              </a:rPr>
              <a:t>بإشراف</a:t>
            </a:r>
            <a:r>
              <a:rPr lang="ar-SA" sz="3200" b="1" dirty="0">
                <a:effectLst/>
                <a:latin typeface="Calibri" panose="020F0502020204030204" pitchFamily="34" charset="0"/>
                <a:ea typeface="Calibri" panose="020F0502020204030204" pitchFamily="34" charset="0"/>
                <a:cs typeface="Arial" panose="020B0604020202020204" pitchFamily="34" charset="0"/>
              </a:rPr>
              <a:t> الأستاذة / فاطمة عمر أبوراوي</a:t>
            </a:r>
          </a:p>
        </p:txBody>
      </p:sp>
      <p:pic>
        <p:nvPicPr>
          <p:cNvPr id="1026" name="Picture 2" descr="الجامعة الأسمرية الإسلامية | cropped-الجامعة-الأسمرية ...">
            <a:extLst>
              <a:ext uri="{FF2B5EF4-FFF2-40B4-BE49-F238E27FC236}">
                <a16:creationId xmlns:a16="http://schemas.microsoft.com/office/drawing/2014/main" id="{B40D057F-3B59-4872-A512-7CC9403F3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9032" y="30779"/>
            <a:ext cx="2122967" cy="1838388"/>
          </a:xfrm>
          <a:prstGeom prst="rect">
            <a:avLst/>
          </a:prstGeom>
          <a:noFill/>
          <a:extLst>
            <a:ext uri="{909E8E84-426E-40DD-AFC4-6F175D3DCCD1}">
              <a14:hiddenFill xmlns:a14="http://schemas.microsoft.com/office/drawing/2010/main">
                <a:solidFill>
                  <a:srgbClr val="FFFFFF"/>
                </a:solidFill>
              </a14:hiddenFill>
            </a:ext>
          </a:extLst>
        </p:spPr>
      </p:pic>
      <p:pic>
        <p:nvPicPr>
          <p:cNvPr id="7" name="صورة 6">
            <a:extLst>
              <a:ext uri="{FF2B5EF4-FFF2-40B4-BE49-F238E27FC236}">
                <a16:creationId xmlns:a16="http://schemas.microsoft.com/office/drawing/2014/main" id="{2DB2EB91-5BF2-4761-BCBC-9F08DFB884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017"/>
            <a:ext cx="1918952" cy="1902184"/>
          </a:xfrm>
          <a:prstGeom prst="rect">
            <a:avLst/>
          </a:prstGeom>
        </p:spPr>
      </p:pic>
    </p:spTree>
    <p:extLst>
      <p:ext uri="{BB962C8B-B14F-4D97-AF65-F5344CB8AC3E}">
        <p14:creationId xmlns:p14="http://schemas.microsoft.com/office/powerpoint/2010/main" val="3690780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5613B99-E4AC-4EA5-8BF0-7073F348F58A}"/>
              </a:ext>
            </a:extLst>
          </p:cNvPr>
          <p:cNvSpPr>
            <a:spLocks noGrp="1"/>
          </p:cNvSpPr>
          <p:nvPr>
            <p:ph type="title"/>
          </p:nvPr>
        </p:nvSpPr>
        <p:spPr>
          <a:xfrm>
            <a:off x="0" y="1"/>
            <a:ext cx="12192000" cy="1584251"/>
          </a:xfrm>
          <a:solidFill>
            <a:schemeClr val="bg1"/>
          </a:solidFill>
        </p:spPr>
        <p:txBody>
          <a:bodyPr>
            <a:normAutofit/>
          </a:bodyPr>
          <a:lstStyle/>
          <a:p>
            <a:pPr algn="ctr"/>
            <a:endParaRPr lang="ar-SA" dirty="0">
              <a:solidFill>
                <a:schemeClr val="bg1"/>
              </a:solidFill>
              <a:latin typeface="Californian FB" panose="0207040306080B030204" pitchFamily="18" charset="0"/>
            </a:endParaRPr>
          </a:p>
        </p:txBody>
      </p:sp>
      <p:pic>
        <p:nvPicPr>
          <p:cNvPr id="3" name="Picture 2" descr="قسم الخدمة الاجتماعية. الجامعة الإسلامية">
            <a:extLst>
              <a:ext uri="{FF2B5EF4-FFF2-40B4-BE49-F238E27FC236}">
                <a16:creationId xmlns:a16="http://schemas.microsoft.com/office/drawing/2014/main" id="{DFD413D9-3362-4067-91FD-CE3CC80F37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795"/>
            <a:ext cx="12191999" cy="5199320"/>
          </a:xfrm>
          <a:prstGeom prst="rect">
            <a:avLst/>
          </a:prstGeom>
          <a:noFill/>
          <a:extLst>
            <a:ext uri="{909E8E84-426E-40DD-AFC4-6F175D3DCCD1}">
              <a14:hiddenFill xmlns:a14="http://schemas.microsoft.com/office/drawing/2010/main">
                <a:solidFill>
                  <a:srgbClr val="FFFFFF"/>
                </a:solidFill>
              </a14:hiddenFill>
            </a:ext>
          </a:extLst>
        </p:spPr>
      </p:pic>
      <p:sp>
        <p:nvSpPr>
          <p:cNvPr id="4" name="عنصر نائب للمحتوى 3">
            <a:extLst>
              <a:ext uri="{FF2B5EF4-FFF2-40B4-BE49-F238E27FC236}">
                <a16:creationId xmlns:a16="http://schemas.microsoft.com/office/drawing/2014/main" id="{6B882F24-46CD-4C4F-ACE9-B734A4587769}"/>
              </a:ext>
            </a:extLst>
          </p:cNvPr>
          <p:cNvSpPr>
            <a:spLocks noGrp="1"/>
          </p:cNvSpPr>
          <p:nvPr>
            <p:ph idx="1"/>
          </p:nvPr>
        </p:nvSpPr>
        <p:spPr>
          <a:xfrm>
            <a:off x="1" y="5135525"/>
            <a:ext cx="12192000" cy="1584251"/>
          </a:xfrm>
          <a:solidFill>
            <a:srgbClr val="FFC000"/>
          </a:solidFill>
        </p:spPr>
        <p:txBody>
          <a:bodyPr>
            <a:normAutofit fontScale="92500" lnSpcReduction="10000"/>
          </a:bodyPr>
          <a:lstStyle/>
          <a:p>
            <a:pPr algn="ctr"/>
            <a:endParaRPr lang="ar-SA" sz="5400" dirty="0"/>
          </a:p>
          <a:p>
            <a:pPr marL="0" indent="0" algn="ctr">
              <a:buNone/>
            </a:pPr>
            <a:r>
              <a:rPr lang="ar-SA" sz="6500" dirty="0">
                <a:latin typeface="Andalus" panose="02020603050405020304" pitchFamily="18" charset="-78"/>
                <a:cs typeface="Andalus" panose="02020603050405020304" pitchFamily="18" charset="-78"/>
              </a:rPr>
              <a:t>بكلية العلوم الشرعية زاوية المحجوب</a:t>
            </a:r>
          </a:p>
        </p:txBody>
      </p:sp>
    </p:spTree>
    <p:extLst>
      <p:ext uri="{BB962C8B-B14F-4D97-AF65-F5344CB8AC3E}">
        <p14:creationId xmlns:p14="http://schemas.microsoft.com/office/powerpoint/2010/main" val="2824439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91A3D67-23A5-4A39-A6A2-01B3B04C5319}"/>
              </a:ext>
            </a:extLst>
          </p:cNvPr>
          <p:cNvSpPr>
            <a:spLocks noGrp="1"/>
          </p:cNvSpPr>
          <p:nvPr>
            <p:ph type="title"/>
          </p:nvPr>
        </p:nvSpPr>
        <p:spPr>
          <a:xfrm>
            <a:off x="0" y="0"/>
            <a:ext cx="12192000" cy="1325563"/>
          </a:xfrm>
          <a:solidFill>
            <a:schemeClr val="accent2"/>
          </a:solidFill>
        </p:spPr>
        <p:txBody>
          <a:bodyPr>
            <a:normAutofit/>
          </a:bodyPr>
          <a:lstStyle/>
          <a:p>
            <a:r>
              <a:rPr lang="ar-SA" sz="3600" dirty="0">
                <a:latin typeface="Andalus" panose="02020603050405020304" pitchFamily="18" charset="-78"/>
                <a:cs typeface="Andalus" panose="02020603050405020304" pitchFamily="18" charset="-78"/>
              </a:rPr>
              <a:t>     شعار مكتب الخدمة الاجتماعية وخدمة المجتمع بكلية العلوم الشرعية زاوية المحجوب </a:t>
            </a:r>
          </a:p>
        </p:txBody>
      </p:sp>
      <p:pic>
        <p:nvPicPr>
          <p:cNvPr id="3" name="صورة 2">
            <a:extLst>
              <a:ext uri="{FF2B5EF4-FFF2-40B4-BE49-F238E27FC236}">
                <a16:creationId xmlns:a16="http://schemas.microsoft.com/office/drawing/2014/main" id="{CF56B14F-67E2-4A62-BF07-1A9C7DA772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2716" y="1368092"/>
            <a:ext cx="9303489" cy="5532437"/>
          </a:xfrm>
          <a:prstGeom prst="rect">
            <a:avLst/>
          </a:prstGeom>
        </p:spPr>
      </p:pic>
    </p:spTree>
    <p:extLst>
      <p:ext uri="{BB962C8B-B14F-4D97-AF65-F5344CB8AC3E}">
        <p14:creationId xmlns:p14="http://schemas.microsoft.com/office/powerpoint/2010/main" val="914302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D9AA951-E699-4CB1-A081-7F7A51AFA2B6}"/>
              </a:ext>
            </a:extLst>
          </p:cNvPr>
          <p:cNvSpPr>
            <a:spLocks noGrp="1"/>
          </p:cNvSpPr>
          <p:nvPr>
            <p:ph type="title"/>
          </p:nvPr>
        </p:nvSpPr>
        <p:spPr>
          <a:xfrm>
            <a:off x="4962415" y="-32812"/>
            <a:ext cx="7229585" cy="2292492"/>
          </a:xfrm>
          <a:solidFill>
            <a:srgbClr val="C00000"/>
          </a:solidFill>
        </p:spPr>
        <p:txBody>
          <a:bodyPr>
            <a:normAutofit fontScale="90000"/>
          </a:bodyPr>
          <a:lstStyle/>
          <a:p>
            <a:pPr algn="ctr"/>
            <a:r>
              <a:rPr lang="ar-SA" sz="3200" b="1" dirty="0"/>
              <a:t/>
            </a:r>
            <a:br>
              <a:rPr lang="ar-SA" sz="3200" b="1" dirty="0"/>
            </a:br>
            <a:r>
              <a:rPr lang="ar-SA" sz="4000" b="1" dirty="0"/>
              <a:t>ورشة عمل بعنوان:</a:t>
            </a:r>
            <a:r>
              <a:rPr lang="ar-SA" sz="3200" b="1" dirty="0"/>
              <a:t/>
            </a:r>
            <a:br>
              <a:rPr lang="ar-SA" sz="3200" b="1" dirty="0"/>
            </a:br>
            <a:r>
              <a:rPr lang="ar-SA" sz="3200" b="1" dirty="0"/>
              <a:t/>
            </a:r>
            <a:br>
              <a:rPr lang="ar-SA" sz="3200" b="1" dirty="0"/>
            </a:br>
            <a:r>
              <a:rPr lang="ar-SA" sz="3200" b="1" dirty="0"/>
              <a:t> </a:t>
            </a:r>
            <a:r>
              <a:rPr lang="ar-SA" sz="3600" b="1" dirty="0"/>
              <a:t>دور الكلية عن الخدمة الاجتماعية وخدمة المجتمع</a:t>
            </a:r>
          </a:p>
        </p:txBody>
      </p:sp>
      <p:sp>
        <p:nvSpPr>
          <p:cNvPr id="3" name="عنصر نائب للمحتوى 2">
            <a:extLst>
              <a:ext uri="{FF2B5EF4-FFF2-40B4-BE49-F238E27FC236}">
                <a16:creationId xmlns:a16="http://schemas.microsoft.com/office/drawing/2014/main" id="{16D462EE-676D-4E8F-8745-8504FE4783A6}"/>
              </a:ext>
            </a:extLst>
          </p:cNvPr>
          <p:cNvSpPr>
            <a:spLocks noGrp="1"/>
          </p:cNvSpPr>
          <p:nvPr>
            <p:ph idx="1"/>
          </p:nvPr>
        </p:nvSpPr>
        <p:spPr>
          <a:xfrm>
            <a:off x="4880344" y="2259680"/>
            <a:ext cx="7311655" cy="4246420"/>
          </a:xfrm>
          <a:solidFill>
            <a:srgbClr val="7030A0"/>
          </a:solidFill>
        </p:spPr>
        <p:txBody>
          <a:bodyPr>
            <a:normAutofit/>
          </a:bodyPr>
          <a:lstStyle/>
          <a:p>
            <a:pPr marL="0" indent="0">
              <a:buNone/>
            </a:pPr>
            <a:r>
              <a:rPr lang="ar-SA" sz="2400" b="1" dirty="0">
                <a:solidFill>
                  <a:schemeClr val="accent2">
                    <a:lumMod val="50000"/>
                  </a:schemeClr>
                </a:solidFill>
              </a:rPr>
              <a:t>    </a:t>
            </a:r>
            <a:endParaRPr lang="ar-SA" sz="2400" b="1" dirty="0"/>
          </a:p>
          <a:p>
            <a:pPr marL="0" indent="0">
              <a:buNone/>
            </a:pPr>
            <a:r>
              <a:rPr lang="ar-SA" sz="3200" b="1" dirty="0"/>
              <a:t>الفئة المستهدفة :</a:t>
            </a:r>
          </a:p>
          <a:p>
            <a:pPr marL="0" indent="0">
              <a:buNone/>
            </a:pPr>
            <a:r>
              <a:rPr lang="ar-SA" b="1" dirty="0"/>
              <a:t>    </a:t>
            </a:r>
            <a:r>
              <a:rPr lang="ar-SA" sz="3200" b="1" dirty="0"/>
              <a:t>طلبة وطالبات بالكلية</a:t>
            </a:r>
            <a:r>
              <a:rPr lang="ar-SA" b="1" dirty="0"/>
              <a:t>.</a:t>
            </a:r>
          </a:p>
          <a:p>
            <a:pPr marL="0" indent="0">
              <a:buNone/>
            </a:pPr>
            <a:endParaRPr lang="ar-SA" b="1" dirty="0"/>
          </a:p>
          <a:p>
            <a:pPr marL="0" indent="0" algn="ctr">
              <a:buNone/>
            </a:pPr>
            <a:r>
              <a:rPr lang="ar-SA" b="1" dirty="0"/>
              <a:t>إعداد وتقديم:</a:t>
            </a:r>
          </a:p>
          <a:p>
            <a:pPr marL="0" indent="0" algn="ctr">
              <a:buNone/>
            </a:pPr>
            <a:r>
              <a:rPr lang="ar-SA" b="1" dirty="0"/>
              <a:t>     الأستاذة: فاطمة عمر محمد أبوراوي</a:t>
            </a:r>
          </a:p>
        </p:txBody>
      </p:sp>
      <p:sp>
        <p:nvSpPr>
          <p:cNvPr id="4" name="عنصر نائب لرقم الشريحة 3">
            <a:extLst>
              <a:ext uri="{FF2B5EF4-FFF2-40B4-BE49-F238E27FC236}">
                <a16:creationId xmlns:a16="http://schemas.microsoft.com/office/drawing/2014/main" id="{3EC8E27C-EFCF-4B6E-B961-07D5183898AA}"/>
              </a:ext>
            </a:extLst>
          </p:cNvPr>
          <p:cNvSpPr>
            <a:spLocks noGrp="1"/>
          </p:cNvSpPr>
          <p:nvPr>
            <p:ph type="sldNum" sz="quarter" idx="12"/>
          </p:nvPr>
        </p:nvSpPr>
        <p:spPr/>
        <p:txBody>
          <a:bodyPr/>
          <a:lstStyle/>
          <a:p>
            <a:fld id="{EA31C40A-A8AF-46BD-AAB7-E1E787EC64BE}" type="slidenum">
              <a:rPr lang="ar-SA" smtClean="0"/>
              <a:t>8</a:t>
            </a:fld>
            <a:endParaRPr lang="ar-SA" dirty="0"/>
          </a:p>
        </p:txBody>
      </p:sp>
      <p:pic>
        <p:nvPicPr>
          <p:cNvPr id="1026" name="Picture 2" descr="الخدمة الاجتماعية في المجال التعليمي - قراءات متأنية">
            <a:extLst>
              <a:ext uri="{FF2B5EF4-FFF2-40B4-BE49-F238E27FC236}">
                <a16:creationId xmlns:a16="http://schemas.microsoft.com/office/drawing/2014/main" id="{6FF6968C-F6FA-4509-9E73-5C83DA98C3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812"/>
            <a:ext cx="4962415" cy="650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909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07B8A6F-D30C-476B-A933-9BEABEFE6F9D}"/>
              </a:ext>
            </a:extLst>
          </p:cNvPr>
          <p:cNvSpPr>
            <a:spLocks noGrp="1"/>
          </p:cNvSpPr>
          <p:nvPr>
            <p:ph type="title"/>
          </p:nvPr>
        </p:nvSpPr>
        <p:spPr>
          <a:xfrm>
            <a:off x="-7089" y="0"/>
            <a:ext cx="12192000" cy="744279"/>
          </a:xfrm>
          <a:solidFill>
            <a:schemeClr val="accent4">
              <a:lumMod val="75000"/>
            </a:schemeClr>
          </a:solidFill>
        </p:spPr>
        <p:txBody>
          <a:bodyPr>
            <a:normAutofit fontScale="90000"/>
          </a:bodyPr>
          <a:lstStyle/>
          <a:p>
            <a:r>
              <a:rPr lang="ar-SA" sz="4800" dirty="0">
                <a:solidFill>
                  <a:schemeClr val="accent2">
                    <a:lumMod val="50000"/>
                  </a:schemeClr>
                </a:solidFill>
              </a:rPr>
              <a:t>   </a:t>
            </a:r>
            <a:r>
              <a:rPr lang="ar-SA" dirty="0">
                <a:solidFill>
                  <a:schemeClr val="accent2">
                    <a:lumMod val="50000"/>
                  </a:schemeClr>
                </a:solidFill>
              </a:rPr>
              <a:t>السيرة الذاتية:</a:t>
            </a:r>
          </a:p>
        </p:txBody>
      </p:sp>
      <p:sp>
        <p:nvSpPr>
          <p:cNvPr id="4" name="مربع نص 3">
            <a:extLst>
              <a:ext uri="{FF2B5EF4-FFF2-40B4-BE49-F238E27FC236}">
                <a16:creationId xmlns:a16="http://schemas.microsoft.com/office/drawing/2014/main" id="{2EA84C42-1760-4F77-A05C-1B545455F0E4}"/>
              </a:ext>
            </a:extLst>
          </p:cNvPr>
          <p:cNvSpPr txBox="1"/>
          <p:nvPr/>
        </p:nvSpPr>
        <p:spPr>
          <a:xfrm>
            <a:off x="0" y="744279"/>
            <a:ext cx="12184911" cy="6370975"/>
          </a:xfrm>
          <a:prstGeom prst="rect">
            <a:avLst/>
          </a:prstGeom>
          <a:solidFill>
            <a:schemeClr val="accent4">
              <a:lumMod val="60000"/>
              <a:lumOff val="40000"/>
            </a:schemeClr>
          </a:solidFill>
          <a:ln>
            <a:solidFill>
              <a:schemeClr val="accent4">
                <a:lumMod val="75000"/>
              </a:schemeClr>
            </a:solidFill>
          </a:ln>
        </p:spPr>
        <p:txBody>
          <a:bodyPr wrap="square">
            <a:spAutoFit/>
          </a:bodyPr>
          <a:lstStyle/>
          <a:p>
            <a:r>
              <a:rPr lang="ar-SA" sz="2400" b="1" dirty="0"/>
              <a:t>الاسم: فاطمة عمر محمد أبوراوي</a:t>
            </a:r>
            <a:endParaRPr lang="en-US" sz="2400" dirty="0"/>
          </a:p>
          <a:p>
            <a:r>
              <a:rPr lang="ar-SA" sz="2400" b="1" dirty="0"/>
              <a:t>المؤهل العلمي: ماجستير (اللغة العربية)ـ تخصص(لغويات)</a:t>
            </a:r>
            <a:endParaRPr lang="en-US" sz="2400" dirty="0"/>
          </a:p>
          <a:p>
            <a:r>
              <a:rPr lang="ar-SA" sz="2400" b="1" dirty="0"/>
              <a:t>الدرجة </a:t>
            </a:r>
            <a:r>
              <a:rPr lang="ar-SA" sz="2400" b="1"/>
              <a:t>العلمية : محاضر مساعد</a:t>
            </a:r>
            <a:endParaRPr lang="ar-SA" sz="2400" b="1" dirty="0"/>
          </a:p>
          <a:p>
            <a:r>
              <a:rPr lang="ar-SA" sz="2400" b="1" dirty="0"/>
              <a:t>الوظيفة: عضو هيئة تدريس جامعة الأسمرية ـ زليتن</a:t>
            </a:r>
          </a:p>
          <a:p>
            <a:r>
              <a:rPr lang="ar-SA" sz="2400" b="1" dirty="0"/>
              <a:t>رئيس قسمي: الخدمة الاجتماعية وخدمة المجتمع بكلية العلوم الشرعية فرع زاوية المحجوب. </a:t>
            </a:r>
          </a:p>
          <a:p>
            <a:r>
              <a:rPr lang="ar-SA" sz="2400" b="1" dirty="0"/>
              <a:t>الهواية: الاطلاع والقراءة على الكتب الدينية والنحوية. </a:t>
            </a:r>
          </a:p>
          <a:p>
            <a:r>
              <a:rPr lang="ar-SA" sz="3200" b="1" dirty="0">
                <a:solidFill>
                  <a:schemeClr val="accent2">
                    <a:lumMod val="50000"/>
                  </a:schemeClr>
                </a:solidFill>
              </a:rPr>
              <a:t> الوظائف والخبرات السابقة:</a:t>
            </a:r>
          </a:p>
          <a:p>
            <a:r>
              <a:rPr lang="ar-SA" sz="2400" b="1" dirty="0"/>
              <a:t>1 ـ حاصلة على شهادة ماجستير من الأكاديمية الليبية للدراسات العليا فرع مصراتة.</a:t>
            </a:r>
          </a:p>
          <a:p>
            <a:r>
              <a:rPr lang="ar-SA" sz="2400" b="1" dirty="0"/>
              <a:t>2 ـ حاصلة على شهادة </a:t>
            </a:r>
            <a:r>
              <a:rPr lang="en-US" sz="2400" b="1" dirty="0"/>
              <a:t>tot</a:t>
            </a:r>
            <a:r>
              <a:rPr lang="ar-SA" sz="2400" b="1" dirty="0"/>
              <a:t> من المعهد القومي للجودة بالتعاون مع الاتحاد العربي للتدريب وتنمية الموارد البشرية.</a:t>
            </a:r>
          </a:p>
          <a:p>
            <a:r>
              <a:rPr lang="ar-SA" sz="2400" b="1" dirty="0"/>
              <a:t>3ـ حاصلة على شهادة التأهيل التربوي من مركز سايكو كير.</a:t>
            </a:r>
          </a:p>
          <a:p>
            <a:r>
              <a:rPr lang="ar-SA" sz="2400" b="1" dirty="0"/>
              <a:t>4ـ حاصلة على شهادة مهارة البحث العلمي والكتابة الأكاديمية من مركز سايكو كير.</a:t>
            </a:r>
          </a:p>
          <a:p>
            <a:r>
              <a:rPr lang="ar-SA" sz="2400" b="1" dirty="0"/>
              <a:t>5 ـ حاصلة على شهادة التفتيش التربوي من مراقبة التربية والتعليم مصراتة.</a:t>
            </a:r>
          </a:p>
          <a:p>
            <a:r>
              <a:rPr lang="ar-SA" sz="2400" b="1" dirty="0"/>
              <a:t>6 ـ حاصلة على شهادة الحاسوب الشامل والطباعة بالمس من معهد تنمية الموارد البشرية بالأكاديمية الليبية للدراسات العليا فرع مصراتة. </a:t>
            </a:r>
          </a:p>
          <a:p>
            <a:r>
              <a:rPr lang="ar-SA" sz="2400" b="1" dirty="0"/>
              <a:t>7ـ حاصلة على شهادة دبلوم حاسوب الشامل أيضا من مركز العربي الهندسي للتنمية البشرية والتعليم والتدريب.</a:t>
            </a:r>
          </a:p>
          <a:p>
            <a:r>
              <a:rPr lang="ar-SA" sz="2400" b="1" dirty="0"/>
              <a:t>8</a:t>
            </a:r>
            <a:r>
              <a:rPr lang="en-US" sz="2400" b="1" dirty="0"/>
              <a:t>  </a:t>
            </a:r>
            <a:r>
              <a:rPr lang="ar-SA" sz="2400" b="1" dirty="0"/>
              <a:t>ـ حفظ القرآن الكريم على الشيخ الفاضل: مصطفى أبو عبد الله، وشيخه الفاضلة: فاطمة أحمد عفط.</a:t>
            </a:r>
          </a:p>
          <a:p>
            <a:endParaRPr lang="ar-SA" sz="1600" b="1" dirty="0"/>
          </a:p>
        </p:txBody>
      </p:sp>
      <p:pic>
        <p:nvPicPr>
          <p:cNvPr id="5" name="صورة 4">
            <a:extLst>
              <a:ext uri="{FF2B5EF4-FFF2-40B4-BE49-F238E27FC236}">
                <a16:creationId xmlns:a16="http://schemas.microsoft.com/office/drawing/2014/main" id="{A8E4E572-CC4D-4B06-A2EF-2C77028A34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9" y="0"/>
            <a:ext cx="1422466" cy="2573079"/>
          </a:xfrm>
          <a:prstGeom prst="rect">
            <a:avLst/>
          </a:prstGeom>
        </p:spPr>
      </p:pic>
    </p:spTree>
    <p:extLst>
      <p:ext uri="{BB962C8B-B14F-4D97-AF65-F5344CB8AC3E}">
        <p14:creationId xmlns:p14="http://schemas.microsoft.com/office/powerpoint/2010/main" val="2384153820"/>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1411</TotalTime>
  <Words>675</Words>
  <Application>Microsoft Office PowerPoint</Application>
  <PresentationFormat>شاشة عريضة</PresentationFormat>
  <Paragraphs>108</Paragraphs>
  <Slides>28</Slides>
  <Notes>1</Notes>
  <HiddenSlides>0</HiddenSlides>
  <MMClips>0</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28</vt:i4>
      </vt:variant>
    </vt:vector>
  </HeadingPairs>
  <TitlesOfParts>
    <vt:vector size="40" baseType="lpstr">
      <vt:lpstr>Al-Hadith1</vt:lpstr>
      <vt:lpstr>Al-Hadith2</vt:lpstr>
      <vt:lpstr>Andalus</vt:lpstr>
      <vt:lpstr>Arial</vt:lpstr>
      <vt:lpstr>Calibri</vt:lpstr>
      <vt:lpstr>Calibri Light</vt:lpstr>
      <vt:lpstr>Californian FB</vt:lpstr>
      <vt:lpstr>Helvetica Neue</vt:lpstr>
      <vt:lpstr>PT Bold Heading</vt:lpstr>
      <vt:lpstr>Symbol</vt:lpstr>
      <vt:lpstr>Times New Roman</vt:lpstr>
      <vt:lpstr>نسق Office</vt:lpstr>
      <vt:lpstr>عرض تقديمي في PowerPoint</vt:lpstr>
      <vt:lpstr>                                                                                         متابعات كلية العلوم الشرعية زاوية المحجوب:  نظم مكتب الخدمة الاجتماعية بكلية العلوم الشرعية زاوية المحجوب مساء يوم الثلاثاء ، الموافق: 28/ 5/ 2024م على تمام الساعة الثالثة والنصف بمدرج الكلية ورشة عمل بعنوان : دور الكلية عن الخدمة الاجتماعية وخدمة المجتمع بإشراف الكلية ،وبحضور الأساتذة، والموظفات، والطلبة والطالبات الكلية، والتي ألقتها الأستاذة :فاطمة عمر محمد أبوراوي رئيس مكتب الخدمة الاجتماعية وخدمة المجتمع ووضحت فيها: المحور الأول: ما مفهوم الخدمة الاجتماعية ، وأهميتها. المحور الثاني: تعريف الطلبة والطالبات حول دور الخدمة الاجتماعية داخل كلية العلوم الشرعية زاوية المحجوب. المحور الثالث: مهام ووظائف الخدمة الاجتماعية داخل كلية العلوم الشرعية زاوية المحجوب. وختاما أجدد شكري للمعلمة الفاضلة حفصه الجهيمي على تعاونها وإخلاصها داخل المكتب.   وتم فيها توزيع المطويات على الطلبة والطالبات حول دور مكتب الخدمة الاجتماعية وخدمة المجتمع داخل الكلية .                       نسأل الله التوفيق والنجاح للجميع الطلبة والطالبات.                                إعداد وتنسيق مكتب الخدمة الاجتماعية                                     الأستاذة: فاطمة عمر أبوراوي   </vt:lpstr>
      <vt:lpstr>عرض تقديمي في PowerPoint</vt:lpstr>
      <vt:lpstr>عرض تقديمي في PowerPoint</vt:lpstr>
      <vt:lpstr>عرض تقديمي في PowerPoint</vt:lpstr>
      <vt:lpstr>عرض تقديمي في PowerPoint</vt:lpstr>
      <vt:lpstr>     شعار مكتب الخدمة الاجتماعية وخدمة المجتمع بكلية العلوم الشرعية زاوية المحجوب </vt:lpstr>
      <vt:lpstr> ورشة عمل بعنوان:   دور الكلية عن الخدمة الاجتماعية وخدمة المجتمع</vt:lpstr>
      <vt:lpstr>   السيرة الذاتية:</vt:lpstr>
      <vt:lpstr>عرض تقديمي في PowerPoint</vt:lpstr>
      <vt:lpstr>عرض تقديمي في PowerPoint</vt:lpstr>
      <vt:lpstr>               المحاور الأساسية: </vt:lpstr>
      <vt:lpstr>                 العصف الدهني</vt:lpstr>
      <vt:lpstr>عرض تقديمي في PowerPoint</vt:lpstr>
      <vt:lpstr>أهمية الخدمة الاجتماعية بالكلية: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PC</dc:creator>
  <cp:lastModifiedBy>hp2000</cp:lastModifiedBy>
  <cp:revision>65</cp:revision>
  <dcterms:created xsi:type="dcterms:W3CDTF">2024-05-18T16:27:15Z</dcterms:created>
  <dcterms:modified xsi:type="dcterms:W3CDTF">2024-05-29T08:30:28Z</dcterms:modified>
</cp:coreProperties>
</file>